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91" r:id="rId31"/>
    <p:sldId id="292" r:id="rId32"/>
    <p:sldId id="293" r:id="rId33"/>
    <p:sldId id="295" r:id="rId34"/>
    <p:sldId id="297" r:id="rId35"/>
    <p:sldId id="298" r:id="rId36"/>
  </p:sldIdLst>
  <p:sldSz cx="17340263" cy="9753600"/>
  <p:notesSz cx="7102475" cy="10234613"/>
  <p:defaultTextStyle>
    <a:defPPr>
      <a:defRPr lang="fr-FR" altLang="fr-FR"/>
    </a:defPPr>
    <a:lvl1pPr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1pPr>
    <a:lvl2pPr marL="457200" indent="-2286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2pPr>
    <a:lvl3pPr marL="914400" indent="-4572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3pPr>
    <a:lvl4pPr marL="1371600" indent="-6858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4pPr>
    <a:lvl5pPr marL="1828800" indent="-9144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ls Nicolas" initials="N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CBD23"/>
    <a:srgbClr val="70498E"/>
    <a:srgbClr val="53585F"/>
    <a:srgbClr val="B04533"/>
    <a:srgbClr val="006666"/>
    <a:srgbClr val="336699"/>
    <a:srgbClr val="99B976"/>
    <a:srgbClr val="2E7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 autoAdjust="0"/>
    <p:restoredTop sz="91145" autoAdjust="0"/>
  </p:normalViewPr>
  <p:slideViewPr>
    <p:cSldViewPr snapToGrid="0" snapToObjects="1">
      <p:cViewPr varScale="1">
        <p:scale>
          <a:sx n="79" d="100"/>
          <a:sy n="79" d="100"/>
        </p:scale>
        <p:origin x="376" y="208"/>
      </p:cViewPr>
      <p:guideLst>
        <p:guide orient="horz" pos="3072"/>
        <p:guide pos="54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6250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7587" name="Shape 117"/>
          <p:cNvSpPr>
            <a:spLocks noGrp="1"/>
          </p:cNvSpPr>
          <p:nvPr>
            <p:ph type="body" sz="quarter" idx="1"/>
          </p:nvPr>
        </p:nvSpPr>
        <p:spPr>
          <a:xfrm>
            <a:off x="946997" y="4861442"/>
            <a:ext cx="5208482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32" tIns="47366" rIns="94732" bIns="47366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 smtClean="0">
              <a:sym typeface="Helvetica Neue" pitchFamily="12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40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2549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4320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9014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33296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21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9173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09830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541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494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6583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4636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20531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37340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54869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20074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410110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7388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61045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15333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33243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79999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629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92723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56476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50126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59814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09581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89629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9675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856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423048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09479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524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0805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84368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numCol="1" anchor="b"/>
          <a:lstStyle>
            <a:lvl1pPr>
              <a:defRPr sz="6000">
                <a:solidFill>
                  <a:srgbClr val="53585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fld id="{45A96DF8-C230-40E3-B0E9-18331B4ED966}" type="slidenum">
              <a:rPr lang="fr-FR" altLang="fr-FR"/>
              <a:pPr/>
              <a:t>‹#›</a:t>
            </a:fld>
            <a:endParaRPr lang="fr-FR" altLang="fr-FR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572239" y="92075"/>
            <a:ext cx="1485900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cap="flat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147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numCol="1"/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fld id="{4C5E9B26-0A83-469E-AEFC-080FBC9320BF}" type="slidenum">
              <a:rPr lang="fr-FR" altLang="fr-FR"/>
              <a:pPr/>
              <a:t>‹#›</a:t>
            </a:fld>
            <a:endParaRPr lang="fr-FR" altLang="fr-FR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572239" y="92075"/>
            <a:ext cx="1485900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cap="flat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38" y="899886"/>
            <a:ext cx="14800185" cy="914400"/>
          </a:xfrm>
        </p:spPr>
        <p:txBody>
          <a:bodyPr numCol="1"/>
          <a:lstStyle>
            <a:lvl1pPr marL="0" indent="0">
              <a:buNone/>
              <a:defRPr sz="5100" b="1" baseline="0">
                <a:solidFill>
                  <a:srgbClr val="53585F"/>
                </a:solidFill>
              </a:defRPr>
            </a:lvl1pPr>
            <a:lvl2pPr marL="444500" indent="0">
              <a:buNone/>
              <a:defRPr/>
            </a:lvl2pPr>
          </a:lstStyle>
          <a:p>
            <a:pPr lvl="0"/>
            <a:r>
              <a:rPr lang="fr-FR" altLang="fr-FR" smtClean="0"/>
              <a:t>Texte 2</a:t>
            </a:r>
          </a:p>
        </p:txBody>
      </p:sp>
    </p:spTree>
    <p:extLst>
      <p:ext uri="{BB962C8B-B14F-4D97-AF65-F5344CB8AC3E}">
        <p14:creationId xmlns:p14="http://schemas.microsoft.com/office/powerpoint/2010/main" val="3561529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>
          <a:xfrm>
            <a:off x="152439" y="91621"/>
            <a:ext cx="14800185" cy="80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>
                <a:sym typeface="Helvetica Light" pitchFamily="124" charset="0"/>
              </a:rPr>
              <a:t>Texte du titre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>
                <a:sym typeface="Helvetica Light" pitchFamily="124" charset="0"/>
              </a:rPr>
              <a:t>Texte niveau 1</a:t>
            </a:r>
          </a:p>
          <a:p>
            <a:pPr lvl="1"/>
            <a:r>
              <a:rPr lang="fr-FR" altLang="fr-FR" smtClean="0">
                <a:sym typeface="Helvetica Light" pitchFamily="124" charset="0"/>
              </a:rPr>
              <a:t>Texte niveau 2</a:t>
            </a:r>
          </a:p>
          <a:p>
            <a:pPr lvl="2"/>
            <a:r>
              <a:rPr lang="fr-FR" altLang="fr-FR" smtClean="0">
                <a:sym typeface="Helvetica Light" pitchFamily="124" charset="0"/>
              </a:rPr>
              <a:t>Texte niveau 3</a:t>
            </a:r>
          </a:p>
          <a:p>
            <a:pPr lvl="3"/>
            <a:r>
              <a:rPr lang="fr-FR" altLang="fr-FR" smtClean="0">
                <a:sym typeface="Helvetica Light" pitchFamily="124" charset="0"/>
              </a:rPr>
              <a:t>Texte niveau 4</a:t>
            </a:r>
          </a:p>
          <a:p>
            <a:pPr lvl="4"/>
            <a:r>
              <a:rPr lang="fr-FR" altLang="fr-FR" smtClean="0">
                <a:sym typeface="Helvetica Light" pitchFamily="124" charset="0"/>
              </a:rPr>
              <a:t>Texte niveau 5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hangingPunct="0">
              <a:defRPr sz="1800"/>
            </a:lvl1pPr>
          </a:lstStyle>
          <a:p>
            <a:fld id="{ACE813CF-F5CD-4850-82AA-16108068065F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defTabSz="584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1pPr>
      <a:lvl2pPr marL="889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2pPr>
      <a:lvl3pPr marL="1333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3pPr>
      <a:lvl4pPr marL="1778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4pPr>
      <a:lvl5pPr marL="2222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doremus.org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delahousse.jean@gmail.com" TargetMode="External"/><Relationship Id="rId7" Type="http://schemas.openxmlformats.org/officeDocument/2006/relationships/hyperlink" Target="mailto:niels.nicolas@ourouk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2.jpg"/><Relationship Id="rId5" Type="http://schemas.openxmlformats.org/officeDocument/2006/relationships/image" Target="../media/image24.jpe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hyperlink" Target="http://data.doremus.org/vocabulary/iaml/mop/" TargetMode="External"/><Relationship Id="rId21" Type="http://schemas.openxmlformats.org/officeDocument/2006/relationships/hyperlink" Target="http://data.doremus.org/artist/6963af5e-b126-3d40-a84b-97e0b78f5452" TargetMode="External"/><Relationship Id="rId22" Type="http://schemas.openxmlformats.org/officeDocument/2006/relationships/hyperlink" Target="http://data.doremus.org/ontology/#M15_Dedication_Statement" TargetMode="External"/><Relationship Id="rId23" Type="http://schemas.openxmlformats.org/officeDocument/2006/relationships/hyperlink" Target="http://data.doremus.org/expression/d72301f0-0aba-3ba6-93e5-c4efbee9c6ea/dedication" TargetMode="External"/><Relationship Id="rId24" Type="http://schemas.openxmlformats.org/officeDocument/2006/relationships/hyperlink" Target="http://data.doremus.org/expression/d72301f0-0aba-3ba6-93e5-c4efbee9c6ea/casting/1/detail/1" TargetMode="External"/><Relationship Id="rId25" Type="http://schemas.openxmlformats.org/officeDocument/2006/relationships/hyperlink" Target="http://data.doremus.org/expression/d72301f0-0aba-3ba6-93e5-c4efbee9c6ea/opus/27-2" TargetMode="External"/><Relationship Id="rId26" Type="http://schemas.openxmlformats.org/officeDocument/2006/relationships/hyperlink" Target="http://data.doremus.org/event/9f25e0d8-2abb-3034-a902-c8b469091556" TargetMode="External"/><Relationship Id="rId27" Type="http://schemas.openxmlformats.org/officeDocument/2006/relationships/hyperlink" Target="http://data.doremus.org/event/3f9d2fae-da75-3c66-902d-fa3a0755d892/time" TargetMode="External"/><Relationship Id="rId28" Type="http://schemas.openxmlformats.org/officeDocument/2006/relationships/hyperlink" Target="http://data.doremus.org/event/3f9d2fae-da75-3c66-902d-fa3a0755d892/activity/1" TargetMode="External"/><Relationship Id="rId29" Type="http://schemas.openxmlformats.org/officeDocument/2006/relationships/hyperlink" Target="http://overture.doremus.org/artist/6963af5e-b126-3d40-a84b-97e0b78f5452" TargetMode="External"/><Relationship Id="rId30" Type="http://schemas.openxmlformats.org/officeDocument/2006/relationships/image" Target="../media/image29.png"/><Relationship Id="rId31" Type="http://schemas.openxmlformats.org/officeDocument/2006/relationships/hyperlink" Target="http://overture.doremus.org/expression/d72301f0-0aba-3ba6-93e5-c4efbee9c6ea" TargetMode="External"/><Relationship Id="rId32" Type="http://schemas.openxmlformats.org/officeDocument/2006/relationships/image" Target="../media/image30.png"/><Relationship Id="rId10" Type="http://schemas.openxmlformats.org/officeDocument/2006/relationships/hyperlink" Target="http://data.doremus.org/event/3f9d2fae-da75-3c66-902d-fa3a0755d892" TargetMode="External"/><Relationship Id="rId11" Type="http://schemas.openxmlformats.org/officeDocument/2006/relationships/hyperlink" Target="http://data.doremus.org/work/30256b51-d277-3688-ad62-560ae982ff2f" TargetMode="External"/><Relationship Id="rId12" Type="http://schemas.openxmlformats.org/officeDocument/2006/relationships/hyperlink" Target="http://data.doremus.org/work/bde624b9-ae05-3ce5-b8db-67f6fa133d85" TargetMode="External"/><Relationship Id="rId13" Type="http://schemas.openxmlformats.org/officeDocument/2006/relationships/hyperlink" Target="http://data.doremus.org/vocabulary/key/" TargetMode="External"/><Relationship Id="rId14" Type="http://schemas.openxmlformats.org/officeDocument/2006/relationships/hyperlink" Target="http://data.doremus.org/vocabulary/iaml/genre/" TargetMode="External"/><Relationship Id="rId15" Type="http://schemas.openxmlformats.org/officeDocument/2006/relationships/hyperlink" Target="http://data.doremus.org/ontology/#M2_Opus_Statement" TargetMode="External"/><Relationship Id="rId16" Type="http://schemas.openxmlformats.org/officeDocument/2006/relationships/hyperlink" Target="http://data.doremus.org/ontology/#M6_Casting" TargetMode="External"/><Relationship Id="rId17" Type="http://schemas.openxmlformats.org/officeDocument/2006/relationships/hyperlink" Target="http://data.doremus.org/expression/d72301f0-0aba-3ba6-93e5-c4efbee9c6ea/casting/1" TargetMode="External"/><Relationship Id="rId18" Type="http://schemas.openxmlformats.org/officeDocument/2006/relationships/hyperlink" Target="http://data.doremus.org/vocabulary/iaml/mop/kpf" TargetMode="External"/><Relationship Id="rId19" Type="http://schemas.openxmlformats.org/officeDocument/2006/relationships/hyperlink" Target="http://data.doremus.org/ontology/#M23_Casting_Detai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eg"/><Relationship Id="rId4" Type="http://schemas.openxmlformats.org/officeDocument/2006/relationships/image" Target="../media/image26.jpg"/><Relationship Id="rId5" Type="http://schemas.openxmlformats.org/officeDocument/2006/relationships/hyperlink" Target="http://data.doremus.org/vocabulary/iaml/genre/sn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http://data.doremus.org/vocabulary/key/cxm" TargetMode="External"/><Relationship Id="rId8" Type="http://schemas.openxmlformats.org/officeDocument/2006/relationships/hyperlink" Target="http://data.doremus.org/expression/d72301f0-0aba-3ba6-93e5-c4efbee9c6e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catalogue.bnf.fr/ark:/12148/cb13908188k.public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VnNoYkpGcmRiUFU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VnNoYkpGcmRiUFU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hyperlink" Target="https://drive.google.com/open?id=0BwopBdic2_jUSGVPT2hrT3pLZj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czkwYTV4N2M1SjQ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event/9f25e0d8-2abb-3034-a902-c8b469091556/time" TargetMode="External"/><Relationship Id="rId12" Type="http://schemas.openxmlformats.org/officeDocument/2006/relationships/hyperlink" Target="http://data.doremus.org/event/9f25e0d8-2abb-3034-a902-c8b469091556" TargetMode="External"/><Relationship Id="rId13" Type="http://schemas.openxmlformats.org/officeDocument/2006/relationships/hyperlink" Target="http://data.doremus.org/work/478c732c-6e96-3347-b7da-885a98af0050" TargetMode="External"/><Relationship Id="rId14" Type="http://schemas.openxmlformats.org/officeDocument/2006/relationships/hyperlink" Target="http://data.doremus.org/publication/d85fd2e1-d36c-3395-9edb-24934f6293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eg"/><Relationship Id="rId4" Type="http://schemas.openxmlformats.org/officeDocument/2006/relationships/hyperlink" Target="http://data.doremus.org/expression/d72301f0-0aba-3ba6-93e5-c4efbee9c6ea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://data.doremus.org/event/3f9d2fae-da75-3c66-902d-fa3a0755d892" TargetMode="External"/><Relationship Id="rId7" Type="http://schemas.openxmlformats.org/officeDocument/2006/relationships/hyperlink" Target="http://data.doremus.org/work/30256b51-d277-3688-ad62-560ae982ff2f" TargetMode="External"/><Relationship Id="rId8" Type="http://schemas.openxmlformats.org/officeDocument/2006/relationships/hyperlink" Target="http://overture.doremus.org/expression/d72301f0-0aba-3ba6-93e5-c4efbee9c6ea" TargetMode="External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catalogue.bnf.fr/ark:/12148/cb13908188k.public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image" Target="../media/image28.png"/><Relationship Id="rId10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20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image" Target="../media/image28.png"/><Relationship Id="rId11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expression/d72301f0-0aba-3ba6-93e5-c4efbee9c6ea/casting/1/detail/1" TargetMode="External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://data.doremus.org/event/3f9d2fae-da75-3c66-902d-fa3a0755d892" TargetMode="External"/><Relationship Id="rId6" Type="http://schemas.openxmlformats.org/officeDocument/2006/relationships/hyperlink" Target="http://data.doremus.org/vocabulary/key/" TargetMode="External"/><Relationship Id="rId7" Type="http://schemas.openxmlformats.org/officeDocument/2006/relationships/hyperlink" Target="http://data.doremus.org/vocabulary/iaml/genre/" TargetMode="External"/><Relationship Id="rId8" Type="http://schemas.openxmlformats.org/officeDocument/2006/relationships/hyperlink" Target="http://data.doremus.org/vocabulary/derivation/" TargetMode="External"/><Relationship Id="rId9" Type="http://schemas.openxmlformats.org/officeDocument/2006/relationships/hyperlink" Target="http://data.doremus.org/vocabulary/iaml/mop/" TargetMode="External"/><Relationship Id="rId10" Type="http://schemas.openxmlformats.org/officeDocument/2006/relationships/hyperlink" Target="http://data.doremus.org/ontology/#M23_Casting_Detai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describe/?url=http://data.doremus.org/vocabulary/key/d" TargetMode="External"/><Relationship Id="rId12" Type="http://schemas.openxmlformats.org/officeDocument/2006/relationships/hyperlink" Target="http://data.doremus.org/describe/?url=http://data.doremus.org/vocabulary/key/ebm" TargetMode="External"/><Relationship Id="rId13" Type="http://schemas.openxmlformats.org/officeDocument/2006/relationships/hyperlink" Target="http://data.doremus.org/describe/?url=http://data.doremus.org/vocabulary/key/fx" TargetMode="External"/><Relationship Id="rId14" Type="http://schemas.openxmlformats.org/officeDocument/2006/relationships/hyperlink" Target="http://data.doremus.org/describe/?url=http://data.doremus.org/vocabulary/key/e" TargetMode="External"/><Relationship Id="rId15" Type="http://schemas.openxmlformats.org/officeDocument/2006/relationships/hyperlink" Target="http://data.doremus.org/describe/?url=http://data.doremus.org/vocabulary/key/em" TargetMode="External"/><Relationship Id="rId16" Type="http://schemas.openxmlformats.org/officeDocument/2006/relationships/hyperlink" Target="http://data.doremus.org/describe/?url=http://data.doremus.org/vocabulary/key/a" TargetMode="External"/><Relationship Id="rId17" Type="http://schemas.openxmlformats.org/officeDocument/2006/relationships/hyperlink" Target="http://data.doremus.org/describe/?url=http://data.doremus.org/vocabulary/key/c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doremus.org/vocabulary/key/" TargetMode="External"/><Relationship Id="rId4" Type="http://schemas.openxmlformats.org/officeDocument/2006/relationships/hyperlink" Target="http://www.w3.org/2004/02/skos/core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image" Target="../media/image45.png"/><Relationship Id="rId7" Type="http://schemas.openxmlformats.org/officeDocument/2006/relationships/hyperlink" Target="http://data.doremus.org/sparql" TargetMode="External"/><Relationship Id="rId8" Type="http://schemas.openxmlformats.org/officeDocument/2006/relationships/hyperlink" Target="http://iflastandards.info/ns/unimarc/terms/key" TargetMode="External"/><Relationship Id="rId9" Type="http://schemas.openxmlformats.org/officeDocument/2006/relationships/hyperlink" Target="http://data.doremus.org/describe/?url=http://data.doremus.org/vocabulary/key/dm" TargetMode="External"/><Relationship Id="rId10" Type="http://schemas.openxmlformats.org/officeDocument/2006/relationships/hyperlink" Target="http://data.doremus.org/describe/?url=http://data.doremus.org/vocabulary/key/d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SGVPT2hrT3pLZjg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describe/?url=http://data.doremus.org/vocabulary/derivation/transcription" TargetMode="External"/><Relationship Id="rId12" Type="http://schemas.openxmlformats.org/officeDocument/2006/relationships/hyperlink" Target="http://data.doremus.org/describe/?url=http://data.doremus.org/vocabulary/derivation/variation" TargetMode="External"/><Relationship Id="rId13" Type="http://schemas.openxmlformats.org/officeDocument/2006/relationships/hyperlink" Target="http://data.doremus.org/describe/?url=http://data.doremus.org/vocabulary/derivation/reconstruction" TargetMode="External"/><Relationship Id="rId14" Type="http://schemas.openxmlformats.org/officeDocument/2006/relationships/hyperlink" Target="http://data.doremus.org/describe/?url=http://data.doremus.org/vocabulary/derivation/harmonization" TargetMode="External"/><Relationship Id="rId15" Type="http://schemas.openxmlformats.org/officeDocument/2006/relationships/hyperlink" Target="http://data.doremus.org/describe/?url=http://data.doremus.org/vocabulary/derivation/medley" TargetMode="External"/><Relationship Id="rId16" Type="http://schemas.openxmlformats.org/officeDocument/2006/relationships/hyperlink" Target="http://data.doremus.org/describe/?url=http://data.doremus.org/vocabulary/derivation/reorchestr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ata.doremus.org/vocabulary/derivation/" TargetMode="External"/><Relationship Id="rId4" Type="http://schemas.openxmlformats.org/officeDocument/2006/relationships/hyperlink" Target="http://www.w3.org/2004/02/skos/core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image" Target="../media/image45.png"/><Relationship Id="rId7" Type="http://schemas.openxmlformats.org/officeDocument/2006/relationships/hyperlink" Target="http://data.doremus.org/sparql" TargetMode="External"/><Relationship Id="rId8" Type="http://schemas.openxmlformats.org/officeDocument/2006/relationships/hyperlink" Target="http://data.doremus.org/describe/?url=http://data.doremus.org/vocabulary/derivation/fantasy" TargetMode="External"/><Relationship Id="rId9" Type="http://schemas.openxmlformats.org/officeDocument/2006/relationships/hyperlink" Target="http://data.doremus.org/describe/?url=http://data.doremus.org/vocabulary/derivation/orchestration" TargetMode="External"/><Relationship Id="rId10" Type="http://schemas.openxmlformats.org/officeDocument/2006/relationships/hyperlink" Target="http://data.doremus.org/describe/?url=http://data.doremus.org/vocabulary/derivation/reharmonization" TargetMode="Externa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describe/?url=http://data.doremus.org/vocabulary/mode/western-church-modes" TargetMode="External"/><Relationship Id="rId12" Type="http://schemas.openxmlformats.org/officeDocument/2006/relationships/hyperlink" Target="http://data.doremus.org/describe/?url=http://data.doremus.org/vocabulary/mode/church-lydian" TargetMode="External"/><Relationship Id="rId13" Type="http://schemas.openxmlformats.org/officeDocument/2006/relationships/hyperlink" Target="http://data.doremus.org/describe/?url=http://data.doremus.org/vocabulary/mode/church-aeolia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ata.doremus.org/vocabulary/mode/" TargetMode="External"/><Relationship Id="rId4" Type="http://schemas.openxmlformats.org/officeDocument/2006/relationships/hyperlink" Target="http://www.w3.org/2004/02/skos/core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image" Target="../media/image45.png"/><Relationship Id="rId7" Type="http://schemas.openxmlformats.org/officeDocument/2006/relationships/hyperlink" Target="http://data.doremus.org/sparql" TargetMode="External"/><Relationship Id="rId8" Type="http://schemas.openxmlformats.org/officeDocument/2006/relationships/hyperlink" Target="http://data.doremus.org/describe/?url=http://data.doremus.org/vocabulary/mode/modern-musical-scales" TargetMode="External"/><Relationship Id="rId9" Type="http://schemas.openxmlformats.org/officeDocument/2006/relationships/hyperlink" Target="http://data.doremus.org/describe/?url=http://data.doremus.org/vocabulary/mode/modern-dorian" TargetMode="External"/><Relationship Id="rId10" Type="http://schemas.openxmlformats.org/officeDocument/2006/relationships/hyperlink" Target="http://data.doremus.org/describe/?url=http://data.doremus.org/vocabulary/mode/modern-mixolydian" TargetMode="Externa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.doremus.org/describe/?url=http://data.doremus.org/vocabulary/iaml/genre/fol" TargetMode="External"/><Relationship Id="rId12" Type="http://schemas.openxmlformats.org/officeDocument/2006/relationships/hyperlink" Target="http://data.doremus.org/describe/?url=http://data.doremus.org/vocabulary/iaml/genre/for" TargetMode="External"/><Relationship Id="rId13" Type="http://schemas.openxmlformats.org/officeDocument/2006/relationships/hyperlink" Target="http://data.doremus.org/describe/?url=http://data.doremus.org/vocabulary/iaml/genre/gal" TargetMode="External"/><Relationship Id="rId14" Type="http://schemas.openxmlformats.org/officeDocument/2006/relationships/hyperlink" Target="http://data.doremus.org/describe/?url=http://data.doremus.org/vocabulary/iaml/genre/hr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ata.doremus.org/vocabulary/iaml/genre/" TargetMode="External"/><Relationship Id="rId4" Type="http://schemas.openxmlformats.org/officeDocument/2006/relationships/hyperlink" Target="http://www.w3.org/2004/02/skos/core" TargetMode="External"/><Relationship Id="rId5" Type="http://schemas.openxmlformats.org/officeDocument/2006/relationships/hyperlink" Target="http://data.doremus.org/sparql" TargetMode="External"/><Relationship Id="rId6" Type="http://schemas.openxmlformats.org/officeDocument/2006/relationships/hyperlink" Target="http://iflastandards.info/ns/unimarc/terms/fom/" TargetMode="External"/><Relationship Id="rId7" Type="http://schemas.openxmlformats.org/officeDocument/2006/relationships/hyperlink" Target="http://data.doremus.org/describe/?url=http://data.doremus.org/vocabulary/iaml/genre/byc" TargetMode="External"/><Relationship Id="rId8" Type="http://schemas.openxmlformats.org/officeDocument/2006/relationships/hyperlink" Target="http://data.doremus.org/describe/?url=http://data.doremus.org/vocabulary/iaml/genre/chs" TargetMode="External"/><Relationship Id="rId9" Type="http://schemas.openxmlformats.org/officeDocument/2006/relationships/hyperlink" Target="http://data.doremus.org/describe/?url=http://data.doremus.org/vocabulary/iaml/genre/fox" TargetMode="External"/><Relationship Id="rId10" Type="http://schemas.openxmlformats.org/officeDocument/2006/relationships/hyperlink" Target="http://data.doremus.org/describe/?url=http://data.doremus.org/vocabulary/iaml/genre/f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8" Type="http://schemas.openxmlformats.org/officeDocument/2006/relationships/image" Target="../media/image11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doc-crm.org/sites/default/files/2017-01-25#CIDOC CRM_v6.2.2_esIP.pdf" TargetMode="External"/><Relationship Id="rId12" Type="http://schemas.openxmlformats.org/officeDocument/2006/relationships/hyperlink" Target="http://erlangen-crm.org/current/" TargetMode="External"/><Relationship Id="rId13" Type="http://schemas.openxmlformats.org/officeDocument/2006/relationships/hyperlink" Target="http://www.ifla.org/files/assets/cataloguing/FRBRoo/frbroo_v_2.4.pdf" TargetMode="External"/><Relationship Id="rId14" Type="http://schemas.openxmlformats.org/officeDocument/2006/relationships/hyperlink" Target="http://erlangen-crm.org/docs/efrbroo/latest/" TargetMode="External"/><Relationship Id="rId15" Type="http://schemas.openxmlformats.org/officeDocument/2006/relationships/image" Target="../media/image8.png"/><Relationship Id="rId16" Type="http://schemas.openxmlformats.org/officeDocument/2006/relationships/hyperlink" Target="https://www.ifla.org/files/assets/cataloguing/frbr-lrm/frbr-lrm_20160225.pdf" TargetMode="External"/><Relationship Id="rId17" Type="http://schemas.openxmlformats.org/officeDocument/2006/relationships/hyperlink" Target="https://www.ifla.org/publications/functional-requirements-for-bibliographic-record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hyperlink" Target="http://www.cidoc-crm.org/" TargetMode="External"/><Relationship Id="rId7" Type="http://schemas.openxmlformats.org/officeDocument/2006/relationships/hyperlink" Target="http://www.ifla.org/publications/node/11240" TargetMode="External"/><Relationship Id="rId8" Type="http://schemas.openxmlformats.org/officeDocument/2006/relationships/hyperlink" Target="http://doremus.org/" TargetMode="External"/><Relationship Id="rId9" Type="http://schemas.openxmlformats.org/officeDocument/2006/relationships/hyperlink" Target="https://drive.google.com/file/d/0B_nxZpGQv9GKVElsaWFxelFGUFk/view" TargetMode="External"/><Relationship Id="rId10" Type="http://schemas.openxmlformats.org/officeDocument/2006/relationships/hyperlink" Target="http://data.doremus.org/ontology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overture.doremus.org/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://data.doremus.org/sparql" TargetMode="External"/><Relationship Id="rId8" Type="http://schemas.openxmlformats.org/officeDocument/2006/relationships/hyperlink" Target="https://github.com/DOREMUS-ANR/knowledge-base/tree/master/data" TargetMode="External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2015-09-25-Doremus (QUALINC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106" y="549677"/>
            <a:ext cx="9053058" cy="258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291" name="Shape 123"/>
          <p:cNvSpPr>
            <a:spLocks noChangeArrowheads="1"/>
          </p:cNvSpPr>
          <p:nvPr/>
        </p:nvSpPr>
        <p:spPr>
          <a:xfrm>
            <a:off x="795106" y="8180985"/>
            <a:ext cx="4950266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742950" indent="-28575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11430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6002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20574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fr-FR" altLang="fr-FR" u="sng" dirty="0">
                <a:hlinkClick r:id="rId4"/>
              </a:rPr>
              <a:t>http://www.doremus.org</a:t>
            </a:r>
          </a:p>
        </p:txBody>
      </p:sp>
      <p:pic>
        <p:nvPicPr>
          <p:cNvPr id="12292" name="label ANR bleu CMJ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85764" y="7766612"/>
            <a:ext cx="1432051" cy="148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5A96DF8-C230-40E3-B0E9-18331B4ED966}" type="slidenum">
              <a:rPr lang="fr-FR" altLang="fr-FR" smtClean="0"/>
              <a:pPr/>
              <a:t>1</a:t>
            </a:fld>
            <a:endParaRPr lang="fr-FR" altLang="fr-FR"/>
          </a:p>
        </p:txBody>
      </p:sp>
      <p:sp>
        <p:nvSpPr>
          <p:cNvPr id="3" name="ZoneTexte 2"/>
          <p:cNvSpPr txBox="1"/>
          <p:nvPr/>
        </p:nvSpPr>
        <p:spPr>
          <a:xfrm>
            <a:off x="911434" y="4764854"/>
            <a:ext cx="11546431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Learning</a:t>
            </a:r>
            <a:r>
              <a:rPr kumimoji="0" lang="fr-FR" altLang="fr-FR" sz="6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6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material</a:t>
            </a:r>
            <a:r>
              <a:rPr kumimoji="0" lang="fr-FR" altLang="fr-FR" sz="6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: data model</a:t>
            </a:r>
            <a:endParaRPr kumimoji="0" lang="fr-FR" altLang="fr-FR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23"/>
          <p:cNvSpPr>
            <a:spLocks noChangeArrowheads="1"/>
          </p:cNvSpPr>
          <p:nvPr/>
        </p:nvSpPr>
        <p:spPr>
          <a:xfrm>
            <a:off x="795106" y="8805108"/>
            <a:ext cx="10304103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numCol="1" anchor="t">
            <a:spAutoFit/>
          </a:bodyPr>
          <a:lstStyle>
            <a:lvl1pPr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742950" indent="-28575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11430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6002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20574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fr-FR" altLang="fr-FR" sz="1800" dirty="0" smtClean="0"/>
              <a:t>Editor: Jean </a:t>
            </a:r>
            <a:r>
              <a:rPr lang="fr-FR" altLang="fr-FR" sz="1800" dirty="0"/>
              <a:t>Delahousse (</a:t>
            </a:r>
            <a:r>
              <a:rPr lang="fr-FR" altLang="fr-FR" sz="1800" dirty="0" smtClean="0">
                <a:hlinkClick r:id="rId6"/>
              </a:rPr>
              <a:t>delahousse.jean@gmail.com</a:t>
            </a:r>
            <a:r>
              <a:rPr lang="fr-FR" altLang="fr-FR" sz="1800" dirty="0" smtClean="0"/>
              <a:t>) / Niels Nicolas (</a:t>
            </a:r>
            <a:r>
              <a:rPr lang="fr-FR" altLang="fr-FR" sz="1800" dirty="0" smtClean="0">
                <a:hlinkClick r:id="rId7"/>
              </a:rPr>
              <a:t>niels.nicolas@ourouk.com</a:t>
            </a:r>
            <a:r>
              <a:rPr lang="fr-FR" altLang="fr-FR" sz="1800" dirty="0" smtClean="0"/>
              <a:t>)</a:t>
            </a:r>
          </a:p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fr-FR" altLang="fr-FR" sz="1800" b="1" dirty="0" smtClean="0"/>
              <a:t>Ourouk</a:t>
            </a:r>
            <a:endParaRPr lang="fr-FR" altLang="fr-FR" sz="1800" b="1" dirty="0">
              <a:hlinkClick r:id="rId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Data model </a:t>
            </a:r>
            <a:r>
              <a:rPr lang="fr-FR" altLang="fr-FR" dirty="0" err="1"/>
              <a:t>overview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5A96DF8-C230-40E3-B0E9-18331B4ED966}" type="slidenum">
              <a:rPr lang="fr-FR" altLang="fr-FR" smtClean="0"/>
              <a:pPr/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35987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Data model </a:t>
            </a:r>
            <a:r>
              <a:rPr lang="fr-FR" altLang="fr-FR" dirty="0" err="1"/>
              <a:t>overview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/>
              <a:t>Naming conventions</a:t>
            </a:r>
            <a:endParaRPr lang="fr-FR" altLang="fr-FR"/>
          </a:p>
        </p:txBody>
      </p:sp>
      <p:sp>
        <p:nvSpPr>
          <p:cNvPr id="5" name="ZoneTexte 4"/>
          <p:cNvSpPr txBox="1"/>
          <p:nvPr/>
        </p:nvSpPr>
        <p:spPr>
          <a:xfrm>
            <a:off x="226559" y="3172509"/>
            <a:ext cx="3635611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kumimoji="0" lang="fr-FR" alt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kumimoji="0" lang="fr-FR" alt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kumimoji="0" lang="fr-FR" alt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Classes </a:t>
            </a:r>
            <a:r>
              <a:rPr kumimoji="0" lang="fr-FR" alt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alt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CIDOC-CRM</a:t>
            </a:r>
          </a:p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</a:t>
            </a:r>
            <a:r>
              <a:rPr kumimoji="0" lang="fr-FR" alt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FRBRoo</a:t>
            </a:r>
            <a:r>
              <a:rPr kumimoji="0" lang="fr-FR" alt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91013" y="3035436"/>
            <a:ext cx="8610114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kumimoji="0" lang="fr-FR" alt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Properties</a:t>
            </a:r>
            <a:endParaRPr kumimoji="0" lang="fr-FR" alt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kumimoji="0" lang="fr-FR" alt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b="1" dirty="0">
                <a:solidFill>
                  <a:schemeClr val="accent4"/>
                </a:solidFill>
                <a:sym typeface="Helvetica Light"/>
              </a:rPr>
              <a:t>U, CLU </a:t>
            </a:r>
            <a:r>
              <a:rPr lang="fr-FR" altLang="fr-FR" sz="2400" dirty="0">
                <a:sym typeface="Helvetica Light"/>
              </a:rPr>
              <a:t>= Propriétés </a:t>
            </a:r>
            <a:r>
              <a:rPr lang="fr-FR" altLang="fr-FR" sz="2400" dirty="0" err="1">
                <a:sym typeface="Helvetica Light"/>
              </a:rPr>
              <a:t>Doremus</a:t>
            </a:r>
            <a:endParaRPr lang="fr-FR" altLang="fr-FR" sz="2400" dirty="0"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alt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b="1" dirty="0">
                <a:solidFill>
                  <a:schemeClr val="accent4"/>
                </a:solidFill>
                <a:sym typeface="Helvetica Light"/>
              </a:rPr>
              <a:t>P</a:t>
            </a:r>
            <a:r>
              <a:rPr lang="fr-FR" altLang="fr-FR" sz="2400" dirty="0">
                <a:sym typeface="Helvetica Light"/>
              </a:rPr>
              <a:t> = Propriétés CIDOC-CRM</a:t>
            </a:r>
          </a:p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b="1" dirty="0">
                <a:solidFill>
                  <a:schemeClr val="accent4"/>
                </a:solidFill>
                <a:sym typeface="Helvetica Light"/>
              </a:rPr>
              <a:t>R</a:t>
            </a:r>
            <a:r>
              <a:rPr lang="fr-FR" altLang="fr-FR" sz="2400" dirty="0">
                <a:sym typeface="Helvetica Light"/>
              </a:rPr>
              <a:t> = Propriétés </a:t>
            </a:r>
            <a:r>
              <a:rPr lang="fr-FR" altLang="fr-FR" sz="2400" dirty="0" err="1" smtClean="0">
                <a:sym typeface="Helvetica Light"/>
              </a:rPr>
              <a:t>FRBRoo</a:t>
            </a:r>
            <a:endParaRPr lang="fr-FR" altLang="fr-FR" sz="2400" dirty="0" smtClean="0"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altLang="fr-FR" sz="2400" dirty="0"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b="1" dirty="0">
                <a:solidFill>
                  <a:schemeClr val="accent4"/>
                </a:solidFill>
                <a:sym typeface="Helvetica Light"/>
              </a:rPr>
              <a:t>CLP, CLR </a:t>
            </a:r>
            <a:r>
              <a:rPr lang="fr-FR" altLang="fr-FR" sz="2400" dirty="0">
                <a:sym typeface="Helvetica Light"/>
              </a:rPr>
              <a:t>= peuvent être des propriétés </a:t>
            </a:r>
            <a:r>
              <a:rPr lang="fr-FR" altLang="fr-FR" sz="2400" dirty="0" err="1">
                <a:sym typeface="Helvetica Light"/>
              </a:rPr>
              <a:t>FRBRoo</a:t>
            </a:r>
            <a:r>
              <a:rPr lang="fr-FR" altLang="fr-FR" sz="2400" dirty="0">
                <a:sym typeface="Helvetica Light"/>
              </a:rPr>
              <a:t> ou </a:t>
            </a:r>
            <a:r>
              <a:rPr lang="fr-FR" altLang="fr-FR" sz="2400" dirty="0" err="1" smtClean="0">
                <a:sym typeface="Helvetica Light"/>
              </a:rPr>
              <a:t>Doremus</a:t>
            </a:r>
            <a:endParaRPr lang="fr-FR" altLang="fr-FR" sz="24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8173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Data model </a:t>
            </a:r>
            <a:r>
              <a:rPr lang="fr-FR" altLang="fr-FR" dirty="0" err="1"/>
              <a:t>overview</a:t>
            </a:r>
            <a:endParaRPr lang="fr-FR" alt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smtClean="0"/>
              <a:t>How to use the </a:t>
            </a:r>
            <a:r>
              <a:rPr lang="fr-FR" altLang="fr-FR" sz="5400" dirty="0" err="1" smtClean="0"/>
              <a:t>next</a:t>
            </a:r>
            <a:r>
              <a:rPr lang="fr-FR" altLang="fr-FR" sz="5400" dirty="0" smtClean="0"/>
              <a:t> </a:t>
            </a:r>
            <a:r>
              <a:rPr lang="fr-FR" altLang="fr-FR" sz="5400" dirty="0" err="1" smtClean="0"/>
              <a:t>slides</a:t>
            </a:r>
            <a:r>
              <a:rPr lang="fr-FR" altLang="fr-FR" sz="5400" dirty="0" smtClean="0"/>
              <a:t> ?</a:t>
            </a:r>
            <a:endParaRPr lang="fr-FR" altLang="fr-FR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54" y="3436325"/>
            <a:ext cx="4970801" cy="3423720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8527746" y="2733211"/>
            <a:ext cx="677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Click to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visualize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properties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and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environment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of the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resource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in the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triplestore</a:t>
            </a:r>
            <a:endParaRPr lang="fr-FR" alt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7713660" y="3201018"/>
            <a:ext cx="685800" cy="344232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eur droit avec flèche 40"/>
          <p:cNvCxnSpPr/>
          <p:nvPr/>
        </p:nvCxnSpPr>
        <p:spPr>
          <a:xfrm>
            <a:off x="5346700" y="3201018"/>
            <a:ext cx="463845" cy="408231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ZoneTexte 41"/>
          <p:cNvSpPr txBox="1"/>
          <p:nvPr/>
        </p:nvSpPr>
        <p:spPr>
          <a:xfrm>
            <a:off x="2052956" y="2622551"/>
            <a:ext cx="322180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Click to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visualize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resource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in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Overture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user interface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84897" y="3737580"/>
            <a:ext cx="298986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>
                <a:sym typeface="Helvetica Light"/>
              </a:rPr>
              <a:t>Click 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description of the class in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smtClean="0">
                <a:sym typeface="Helvetica Light"/>
              </a:rPr>
              <a:t>documentation</a:t>
            </a:r>
            <a:endParaRPr lang="fr-FR" alt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5499100" y="4086793"/>
            <a:ext cx="774700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ZoneTexte 45"/>
          <p:cNvSpPr txBox="1"/>
          <p:nvPr/>
        </p:nvSpPr>
        <p:spPr>
          <a:xfrm>
            <a:off x="10800409" y="5684128"/>
            <a:ext cx="419546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>
                <a:sym typeface="Helvetica Light"/>
              </a:rPr>
              <a:t>Click 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description of the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controlled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vocabulary</a:t>
            </a:r>
            <a:endParaRPr lang="fr-FR" alt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10007600" y="6002493"/>
            <a:ext cx="627555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6347509" y="7204216"/>
            <a:ext cx="268219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>
                <a:sym typeface="Helvetica Light"/>
              </a:rPr>
              <a:t>Click </a:t>
            </a:r>
            <a:r>
              <a:rPr lang="fr-FR" altLang="fr-FR" sz="2000" dirty="0" smtClean="0">
                <a:sym typeface="Helvetica Light"/>
              </a:rPr>
              <a:t>to </a:t>
            </a:r>
            <a:r>
              <a:rPr lang="fr-FR" altLang="fr-FR" sz="2000" dirty="0" err="1">
                <a:sym typeface="Helvetica Light"/>
              </a:rPr>
              <a:t>access</a:t>
            </a:r>
            <a:r>
              <a:rPr lang="fr-FR" altLang="fr-FR" sz="2000" dirty="0">
                <a:sym typeface="Helvetica Light"/>
              </a:rPr>
              <a:t> </a:t>
            </a:r>
            <a:r>
              <a:rPr lang="fr-FR" altLang="fr-FR" sz="2000" dirty="0" smtClean="0">
                <a:sym typeface="Helvetica Light"/>
              </a:rPr>
              <a:t>concept description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7713659" y="6502765"/>
            <a:ext cx="0" cy="592587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6923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977900" y="5029782"/>
            <a:ext cx="14566900" cy="5129"/>
            <a:chOff x="977900" y="5029782"/>
            <a:chExt cx="14566900" cy="5129"/>
          </a:xfrm>
        </p:grpSpPr>
        <p:cxnSp>
          <p:nvCxnSpPr>
            <p:cNvPr id="35" name="Connecteur droit 34"/>
            <p:cNvCxnSpPr/>
            <p:nvPr/>
          </p:nvCxnSpPr>
          <p:spPr>
            <a:xfrm>
              <a:off x="977900" y="5034911"/>
              <a:ext cx="2946400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tailEnd type="non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" name="Groupe 20"/>
            <p:cNvGrpSpPr/>
            <p:nvPr/>
          </p:nvGrpSpPr>
          <p:grpSpPr>
            <a:xfrm>
              <a:off x="3924300" y="5029782"/>
              <a:ext cx="11620500" cy="0"/>
              <a:chOff x="3924300" y="5029782"/>
              <a:chExt cx="11620500" cy="0"/>
            </a:xfrm>
          </p:grpSpPr>
          <p:cxnSp>
            <p:nvCxnSpPr>
              <p:cNvPr id="5" name="Connecteur droit 4"/>
              <p:cNvCxnSpPr/>
              <p:nvPr/>
            </p:nvCxnSpPr>
            <p:spPr>
              <a:xfrm>
                <a:off x="7721600" y="5029782"/>
                <a:ext cx="78232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3924300" y="5029782"/>
                <a:ext cx="37973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400000"/>
                <a:tailEnd type="non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/>
              <a:t>Timeline</a:t>
            </a:r>
            <a:endParaRPr lang="fr-FR" altLang="fr-FR"/>
          </a:p>
        </p:txBody>
      </p:sp>
      <p:sp>
        <p:nvSpPr>
          <p:cNvPr id="6" name="ZoneTexte 5"/>
          <p:cNvSpPr txBox="1"/>
          <p:nvPr/>
        </p:nvSpPr>
        <p:spPr>
          <a:xfrm>
            <a:off x="1282700" y="3521158"/>
            <a:ext cx="2026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altLang="it-IT" sz="1600" b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Composition</a:t>
            </a:r>
            <a:r>
              <a:rPr lang="it-IT" alt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it-IT" altLang="it-IT" sz="16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 quasi una fantasia</a:t>
            </a:r>
            <a:r>
              <a:rPr lang="it-IT" alt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 </a:t>
            </a:r>
            <a:r>
              <a:rPr lang="it-IT" altLang="it-IT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Beethoven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28335" y="5432744"/>
            <a:ext cx="24723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First publication </a:t>
            </a: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 music score</a:t>
            </a:r>
          </a:p>
        </p:txBody>
      </p:sp>
      <p:sp>
        <p:nvSpPr>
          <p:cNvPr id="8" name="Ellipse 7"/>
          <p:cNvSpPr/>
          <p:nvPr/>
        </p:nvSpPr>
        <p:spPr>
          <a:xfrm>
            <a:off x="1913717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370108" y="5193765"/>
            <a:ext cx="36680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Studio </a:t>
            </a: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Performance</a:t>
            </a:r>
            <a:r>
              <a:rPr lang="fr-FR" altLang="fr-FR" sz="1600" b="1" dirty="0" smtClean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altLang="fr-FR" sz="1600" b="1" dirty="0" err="1" smtClean="0">
                <a:solidFill>
                  <a:schemeClr val="tx1"/>
                </a:solidFill>
                <a:sym typeface="Helvetica Light"/>
              </a:rPr>
              <a:t>Recording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14784" y="5281859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2015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smtClean="0">
                <a:solidFill>
                  <a:schemeClr val="tx1"/>
                </a:solidFill>
                <a:sym typeface="Helvetica Light"/>
              </a:rPr>
              <a:t>CD publication </a:t>
            </a:r>
            <a:r>
              <a:rPr lang="fr-FR" altLang="fr-FR" sz="1600" dirty="0" err="1" smtClean="0">
                <a:solidFill>
                  <a:schemeClr val="tx1"/>
                </a:solidFill>
                <a:sym typeface="Helvetica Light"/>
              </a:rPr>
              <a:t>including</a:t>
            </a:r>
            <a:endParaRPr lang="fr-FR" altLang="fr-FR" sz="1600" dirty="0" smtClean="0">
              <a:solidFill>
                <a:schemeClr val="tx1"/>
              </a:solidFill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« </a:t>
            </a:r>
            <a:r>
              <a:rPr lang="fr-FR" altLang="fr-FR" sz="1600" dirty="0" err="1">
                <a:solidFill>
                  <a:schemeClr val="tx1"/>
                </a:solidFill>
                <a:sym typeface="Helvetica Light"/>
              </a:rPr>
              <a:t>Sonata</a:t>
            </a: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 quasi </a:t>
            </a:r>
            <a:r>
              <a:rPr lang="fr-FR" altLang="fr-FR" sz="1600" dirty="0" err="1">
                <a:solidFill>
                  <a:schemeClr val="tx1"/>
                </a:solidFill>
                <a:sym typeface="Helvetica Light"/>
              </a:rPr>
              <a:t>una</a:t>
            </a: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 Fantasia </a:t>
            </a: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» 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43" y="2521679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85" y="2741781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80" y="6267685"/>
            <a:ext cx="2101665" cy="1723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Connecteur droit 18"/>
          <p:cNvCxnSpPr>
            <a:stCxn id="25" idx="0"/>
          </p:cNvCxnSpPr>
          <p:nvPr/>
        </p:nvCxnSpPr>
        <p:spPr>
          <a:xfrm flipV="1">
            <a:off x="1130300" y="3695621"/>
            <a:ext cx="0" cy="118689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>
            <a:endCxn id="8" idx="4"/>
          </p:cNvCxnSpPr>
          <p:nvPr/>
        </p:nvCxnSpPr>
        <p:spPr>
          <a:xfrm flipV="1">
            <a:off x="2066117" y="518731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ZoneTexte 23"/>
          <p:cNvSpPr txBox="1"/>
          <p:nvPr/>
        </p:nvSpPr>
        <p:spPr>
          <a:xfrm>
            <a:off x="10864460" y="3845638"/>
            <a:ext cx="36680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chemeClr val="tx1"/>
                </a:solidFill>
                <a:sym typeface="Helvetica Light"/>
              </a:rPr>
              <a:t>Editing tracks 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of </a:t>
            </a:r>
            <a:r>
              <a:rPr lang="en-US" sz="1600" dirty="0" smtClean="0">
                <a:solidFill>
                  <a:schemeClr val="tx1"/>
                </a:solidFill>
                <a:sym typeface="Helvetica Light"/>
              </a:rPr>
              <a:t>Recording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77900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Connecteur droit 26"/>
          <p:cNvCxnSpPr>
            <a:stCxn id="28" idx="0"/>
          </p:cNvCxnSpPr>
          <p:nvPr/>
        </p:nvCxnSpPr>
        <p:spPr>
          <a:xfrm flipV="1">
            <a:off x="8302577" y="3890861"/>
            <a:ext cx="0" cy="94535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Ellipse 27"/>
          <p:cNvSpPr/>
          <p:nvPr/>
        </p:nvSpPr>
        <p:spPr>
          <a:xfrm>
            <a:off x="8150177" y="48362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8178626" y="4993542"/>
            <a:ext cx="251644" cy="251644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Connecteur droit 30"/>
          <p:cNvCxnSpPr>
            <a:stCxn id="32" idx="0"/>
          </p:cNvCxnSpPr>
          <p:nvPr/>
        </p:nvCxnSpPr>
        <p:spPr>
          <a:xfrm flipV="1">
            <a:off x="10738520" y="3841518"/>
            <a:ext cx="0" cy="104744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lipse 31"/>
          <p:cNvSpPr/>
          <p:nvPr/>
        </p:nvSpPr>
        <p:spPr>
          <a:xfrm>
            <a:off x="10586120" y="4888965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" name="Connecteur droit 32"/>
          <p:cNvCxnSpPr>
            <a:endCxn id="34" idx="4"/>
          </p:cNvCxnSpPr>
          <p:nvPr/>
        </p:nvCxnSpPr>
        <p:spPr>
          <a:xfrm flipV="1">
            <a:off x="12062384" y="5187311"/>
            <a:ext cx="0" cy="935804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Ellipse 33"/>
          <p:cNvSpPr/>
          <p:nvPr/>
        </p:nvSpPr>
        <p:spPr>
          <a:xfrm>
            <a:off x="11909984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3425034" y="4289066"/>
            <a:ext cx="0" cy="70447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ZoneTexte 37"/>
          <p:cNvSpPr txBox="1"/>
          <p:nvPr/>
        </p:nvSpPr>
        <p:spPr>
          <a:xfrm>
            <a:off x="3529587" y="4197448"/>
            <a:ext cx="11019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Premiere</a:t>
            </a:r>
            <a:endParaRPr lang="fr-FR" altLang="fr-FR" sz="1600" b="1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975627" y="3770841"/>
            <a:ext cx="23532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Studio </a:t>
            </a:r>
            <a:r>
              <a:rPr lang="fr-FR" altLang="fr-FR" sz="1600" b="1" dirty="0" smtClean="0">
                <a:solidFill>
                  <a:schemeClr val="tx1"/>
                </a:solidFill>
                <a:sym typeface="Helvetica Light"/>
              </a:rPr>
              <a:t>Performance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261443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77" y="5853372"/>
            <a:ext cx="2529932" cy="1682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6410618"/>
            <a:ext cx="2878844" cy="2115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828771" y="1962992"/>
            <a:ext cx="2169892" cy="1779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1" y="184194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9107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977900" y="5029782"/>
            <a:ext cx="14566900" cy="5129"/>
            <a:chOff x="977900" y="5029782"/>
            <a:chExt cx="14566900" cy="5129"/>
          </a:xfrm>
        </p:grpSpPr>
        <p:cxnSp>
          <p:nvCxnSpPr>
            <p:cNvPr id="35" name="Connecteur droit 34"/>
            <p:cNvCxnSpPr/>
            <p:nvPr/>
          </p:nvCxnSpPr>
          <p:spPr>
            <a:xfrm>
              <a:off x="977900" y="5034911"/>
              <a:ext cx="2946400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tailEnd type="non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" name="Groupe 20"/>
            <p:cNvGrpSpPr/>
            <p:nvPr/>
          </p:nvGrpSpPr>
          <p:grpSpPr>
            <a:xfrm>
              <a:off x="3924300" y="5029782"/>
              <a:ext cx="11620500" cy="0"/>
              <a:chOff x="3924300" y="5029782"/>
              <a:chExt cx="11620500" cy="0"/>
            </a:xfrm>
          </p:grpSpPr>
          <p:cxnSp>
            <p:nvCxnSpPr>
              <p:cNvPr id="5" name="Connecteur droit 4"/>
              <p:cNvCxnSpPr/>
              <p:nvPr/>
            </p:nvCxnSpPr>
            <p:spPr>
              <a:xfrm>
                <a:off x="7721600" y="5029782"/>
                <a:ext cx="78232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3924300" y="5029782"/>
                <a:ext cx="37973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400000"/>
                <a:tailEnd type="non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/>
              <a:t>Timeline</a:t>
            </a:r>
            <a:endParaRPr lang="fr-FR" altLang="fr-FR"/>
          </a:p>
        </p:txBody>
      </p:sp>
      <p:sp>
        <p:nvSpPr>
          <p:cNvPr id="6" name="ZoneTexte 5"/>
          <p:cNvSpPr txBox="1"/>
          <p:nvPr/>
        </p:nvSpPr>
        <p:spPr>
          <a:xfrm>
            <a:off x="1282700" y="3521158"/>
            <a:ext cx="2026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altLang="it-IT" sz="1600" b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Composition</a:t>
            </a:r>
            <a:r>
              <a:rPr lang="it-IT" alt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it-IT" altLang="it-IT" sz="16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 quasi una fantasia</a:t>
            </a:r>
            <a:r>
              <a:rPr lang="it-IT" alt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 </a:t>
            </a:r>
            <a:r>
              <a:rPr lang="it-IT" altLang="it-IT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Beethoven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28335" y="5432744"/>
            <a:ext cx="24723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First publication </a:t>
            </a:r>
            <a:r>
              <a:rPr lang="fr-FR" alt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 music score</a:t>
            </a:r>
          </a:p>
        </p:txBody>
      </p:sp>
      <p:sp>
        <p:nvSpPr>
          <p:cNvPr id="8" name="Ellipse 7"/>
          <p:cNvSpPr/>
          <p:nvPr/>
        </p:nvSpPr>
        <p:spPr>
          <a:xfrm>
            <a:off x="1913717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14784" y="5281859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2015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smtClean="0">
                <a:solidFill>
                  <a:schemeClr val="tx1"/>
                </a:solidFill>
                <a:sym typeface="Helvetica Light"/>
              </a:rPr>
              <a:t>CD publication </a:t>
            </a:r>
            <a:r>
              <a:rPr lang="fr-FR" altLang="fr-FR" sz="1600" dirty="0" err="1" smtClean="0">
                <a:solidFill>
                  <a:schemeClr val="tx1"/>
                </a:solidFill>
                <a:sym typeface="Helvetica Light"/>
              </a:rPr>
              <a:t>including</a:t>
            </a:r>
            <a:endParaRPr lang="fr-FR" altLang="fr-FR" sz="1600" dirty="0" smtClean="0">
              <a:solidFill>
                <a:schemeClr val="tx1"/>
              </a:solidFill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« </a:t>
            </a:r>
            <a:r>
              <a:rPr lang="fr-FR" altLang="fr-FR" sz="1600" dirty="0" err="1">
                <a:solidFill>
                  <a:schemeClr val="tx1"/>
                </a:solidFill>
                <a:sym typeface="Helvetica Light"/>
              </a:rPr>
              <a:t>Sonata</a:t>
            </a: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 quasi </a:t>
            </a:r>
            <a:r>
              <a:rPr lang="fr-FR" altLang="fr-FR" sz="1600" dirty="0" err="1">
                <a:solidFill>
                  <a:schemeClr val="tx1"/>
                </a:solidFill>
                <a:sym typeface="Helvetica Light"/>
              </a:rPr>
              <a:t>una</a:t>
            </a:r>
            <a:r>
              <a:rPr lang="fr-FR" altLang="fr-FR" sz="1600" dirty="0">
                <a:solidFill>
                  <a:schemeClr val="tx1"/>
                </a:solidFill>
                <a:sym typeface="Helvetica Light"/>
              </a:rPr>
              <a:t> Fantasia </a:t>
            </a: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» 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43" y="2521679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80" y="6267685"/>
            <a:ext cx="2101665" cy="1723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Connecteur droit 18"/>
          <p:cNvCxnSpPr>
            <a:stCxn id="25" idx="0"/>
          </p:cNvCxnSpPr>
          <p:nvPr/>
        </p:nvCxnSpPr>
        <p:spPr>
          <a:xfrm flipV="1">
            <a:off x="1130300" y="3695621"/>
            <a:ext cx="0" cy="118689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>
            <a:endCxn id="8" idx="4"/>
          </p:cNvCxnSpPr>
          <p:nvPr/>
        </p:nvCxnSpPr>
        <p:spPr>
          <a:xfrm flipV="1">
            <a:off x="2066117" y="518731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Ellipse 24"/>
          <p:cNvSpPr/>
          <p:nvPr/>
        </p:nvSpPr>
        <p:spPr>
          <a:xfrm>
            <a:off x="977900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Connecteur droit 26"/>
          <p:cNvCxnSpPr>
            <a:stCxn id="28" idx="0"/>
          </p:cNvCxnSpPr>
          <p:nvPr/>
        </p:nvCxnSpPr>
        <p:spPr>
          <a:xfrm flipV="1">
            <a:off x="8302577" y="3890861"/>
            <a:ext cx="0" cy="94535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Ellipse 27"/>
          <p:cNvSpPr/>
          <p:nvPr/>
        </p:nvSpPr>
        <p:spPr>
          <a:xfrm>
            <a:off x="8150177" y="48362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" name="Connecteur droit 32"/>
          <p:cNvCxnSpPr>
            <a:endCxn id="34" idx="4"/>
          </p:cNvCxnSpPr>
          <p:nvPr/>
        </p:nvCxnSpPr>
        <p:spPr>
          <a:xfrm flipV="1">
            <a:off x="12062384" y="5187311"/>
            <a:ext cx="0" cy="935804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Ellipse 33"/>
          <p:cNvSpPr/>
          <p:nvPr/>
        </p:nvSpPr>
        <p:spPr>
          <a:xfrm>
            <a:off x="11909984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975627" y="3770841"/>
            <a:ext cx="23532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600" b="1" dirty="0" smtClean="0">
                <a:solidFill>
                  <a:schemeClr val="tx1"/>
                </a:solidFill>
                <a:sym typeface="Helvetica Light"/>
              </a:rPr>
              <a:t>Concert </a:t>
            </a:r>
            <a:r>
              <a:rPr lang="fr-FR" altLang="fr-FR" sz="1600" dirty="0" smtClean="0">
                <a:solidFill>
                  <a:schemeClr val="tx1"/>
                </a:solidFill>
                <a:sym typeface="Helvetica Light"/>
              </a:rPr>
              <a:t>at </a:t>
            </a:r>
            <a:r>
              <a:rPr lang="fr-FR" altLang="fr-FR" sz="1600" dirty="0" err="1" smtClean="0">
                <a:solidFill>
                  <a:schemeClr val="tx1"/>
                </a:solidFill>
                <a:sym typeface="Helvetica Light"/>
              </a:rPr>
              <a:t>Philarmonie</a:t>
            </a:r>
            <a:endParaRPr lang="fr-FR" alt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6410618"/>
            <a:ext cx="2878844" cy="2115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828771" y="1962992"/>
            <a:ext cx="2169892" cy="1779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1" y="184194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580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eur droit avec flèche 125"/>
          <p:cNvCxnSpPr>
            <a:endCxn id="122" idx="1"/>
          </p:cNvCxnSpPr>
          <p:nvPr/>
        </p:nvCxnSpPr>
        <p:spPr>
          <a:xfrm>
            <a:off x="8752678" y="5858634"/>
            <a:ext cx="3399893" cy="206417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Rectangle 87"/>
          <p:cNvSpPr/>
          <p:nvPr/>
        </p:nvSpPr>
        <p:spPr>
          <a:xfrm>
            <a:off x="479676" y="7799650"/>
            <a:ext cx="2910143" cy="461665"/>
          </a:xfrm>
          <a:prstGeom prst="wedgeRectCallout">
            <a:avLst>
              <a:gd name="adj1" fmla="val 67321"/>
              <a:gd name="adj2" fmla="val -410657"/>
            </a:avLst>
          </a:prstGeom>
          <a:solidFill>
            <a:schemeClr val="accent6"/>
          </a:solidFill>
        </p:spPr>
        <p:txBody>
          <a:bodyPr wrap="square" numCol="1">
            <a:spAutoFit/>
          </a:bodyPr>
          <a:lstStyle/>
          <a:p>
            <a:pPr algn="ctr"/>
            <a:r>
              <a:rPr lang="fr-FR" altLang="fr-FR" sz="1200" b="1" dirty="0">
                <a:solidFill>
                  <a:schemeClr val="bg1"/>
                </a:solidFill>
              </a:rPr>
              <a:t>Composition of </a:t>
            </a:r>
            <a:r>
              <a:rPr lang="fr-FR" altLang="fr-FR" sz="1200" b="1" dirty="0" err="1">
                <a:solidFill>
                  <a:schemeClr val="bg1"/>
                </a:solidFill>
              </a:rPr>
              <a:t>Sonata</a:t>
            </a:r>
            <a:r>
              <a:rPr lang="fr-FR" altLang="fr-FR" sz="1200" b="1" dirty="0">
                <a:solidFill>
                  <a:schemeClr val="bg1"/>
                </a:solidFill>
              </a:rPr>
              <a:t> quasi </a:t>
            </a:r>
            <a:r>
              <a:rPr lang="fr-FR" altLang="fr-FR" sz="1200" b="1" dirty="0" err="1">
                <a:solidFill>
                  <a:schemeClr val="bg1"/>
                </a:solidFill>
              </a:rPr>
              <a:t>una</a:t>
            </a:r>
            <a:r>
              <a:rPr lang="fr-FR" altLang="fr-FR" sz="1200" b="1" dirty="0">
                <a:solidFill>
                  <a:schemeClr val="bg1"/>
                </a:solidFill>
              </a:rPr>
              <a:t> fantasia by Beethoven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6190169" y="4822051"/>
            <a:ext cx="1484815" cy="1217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08" y="199409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15</a:t>
            </a:fld>
            <a:endParaRPr lang="fr-FR" alt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/>
              <a:t>Musical c</a:t>
            </a:r>
            <a:r>
              <a:rPr lang="fr-FR" alt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altLang="fr-FR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10946071" y="4022156"/>
            <a:ext cx="1779329" cy="557884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"Piano"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2152571" y="6075059"/>
            <a:ext cx="2447386" cy="1095142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U42 has opus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"27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 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 </a:t>
            </a: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U43 has </a:t>
            </a:r>
            <a:r>
              <a:rPr lang="fr-FR" altLang="fr-FR" sz="1200" dirty="0">
                <a:solidFill>
                  <a:schemeClr val="tx1"/>
                </a:solidFill>
                <a:sym typeface="Helvetica Light"/>
              </a:rPr>
              <a:t>opus </a:t>
            </a:r>
            <a:r>
              <a:rPr lang="fr-FR" altLang="fr-FR" sz="1200" dirty="0" err="1" smtClean="0">
                <a:solidFill>
                  <a:schemeClr val="tx1"/>
                </a:solidFill>
                <a:sym typeface="Helvetica Light"/>
              </a:rPr>
              <a:t>subnumber</a:t>
            </a:r>
            <a:r>
              <a:rPr lang="fr-FR" altLang="fr-FR" sz="1200" dirty="0">
                <a:solidFill>
                  <a:schemeClr val="tx1"/>
                </a:solidFill>
                <a:sym typeface="Helvetica Light"/>
              </a:rPr>
              <a:t>: 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2"</a:t>
            </a:r>
            <a:endParaRPr lang="fr-FR" alt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"Op. 27, no 2"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7318521" y="5914657"/>
            <a:ext cx="3215915" cy="1448983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U70 has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U10 has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U12 has genre: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5"/>
              </a:rPr>
              <a:t>sonata</a:t>
            </a:r>
            <a:endParaRPr lang="fr-FR" alt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U11 key: </a:t>
            </a:r>
            <a:r>
              <a:rPr lang="fr-FR" altLang="fr-FR" sz="1200" dirty="0">
                <a:hlinkClick r:id="rId6" invalidUrl="http://data.doremus.org/sparql?default-graph-uri=&amp;query=DEFINE+sql:describe-mode+&quot;CBD&quot;describe+&lt;http://data.doremus.org/vocabulary/key/cxm&gt;+where{}&amp;format=text/html&amp;timeout=0&amp;debug=on"/>
              </a:rPr>
              <a:t>C </a:t>
            </a:r>
            <a:r>
              <a:rPr lang="fr-FR" altLang="fr-FR" sz="1200" dirty="0" err="1">
                <a:hlinkClick r:id="rId7"/>
              </a:rPr>
              <a:t>sharp</a:t>
            </a:r>
            <a:r>
              <a:rPr lang="fr-FR" altLang="fr-FR" sz="1200" dirty="0">
                <a:hlinkClick r:id="rId7"/>
              </a:rPr>
              <a:t> Minor</a:t>
            </a:r>
            <a:endParaRPr lang="fr-FR" altLang="fr-FR" sz="12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3915215" y="5178026"/>
            <a:ext cx="1413186" cy="970156"/>
            <a:chOff x="2809037" y="6043961"/>
            <a:chExt cx="1413186" cy="970156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98425" cap="flat" cmpd="tri">
              <a:solidFill>
                <a:schemeClr val="accent6">
                  <a:lumMod val="20000"/>
                  <a:lumOff val="80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318522" y="5172626"/>
            <a:ext cx="1413186" cy="970156"/>
            <a:chOff x="2809037" y="6043961"/>
            <a:chExt cx="1413186" cy="970156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318522" y="3826683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7318522" y="2455049"/>
            <a:ext cx="1413186" cy="970156"/>
            <a:chOff x="2809037" y="6043961"/>
            <a:chExt cx="1413186" cy="970156"/>
          </a:xfrm>
        </p:grpSpPr>
        <p:sp>
          <p:nvSpPr>
            <p:cNvPr id="48" name="Rectangle à coins arrondis 4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F15 </a:t>
              </a:r>
              <a:r>
                <a:rPr lang="fr-FR" alt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Complex</a:t>
              </a:r>
              <a:r>
                <a:rPr lang="fr-FR" alt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50" name="Connecteur droit avec flèche 49"/>
          <p:cNvCxnSpPr>
            <a:stCxn id="48" idx="2"/>
            <a:endCxn id="45" idx="0"/>
          </p:cNvCxnSpPr>
          <p:nvPr/>
        </p:nvCxnSpPr>
        <p:spPr>
          <a:xfrm>
            <a:off x="8025115" y="3425205"/>
            <a:ext cx="0" cy="40147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8047118" y="3469471"/>
            <a:ext cx="127919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R10 has </a:t>
            </a: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member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2" name="Connecteur droit avec flèche 51"/>
          <p:cNvCxnSpPr>
            <a:stCxn id="45" idx="2"/>
            <a:endCxn id="42" idx="0"/>
          </p:cNvCxnSpPr>
          <p:nvPr/>
        </p:nvCxnSpPr>
        <p:spPr>
          <a:xfrm>
            <a:off x="8025115" y="479684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ZoneTexte 52"/>
          <p:cNvSpPr txBox="1"/>
          <p:nvPr/>
        </p:nvSpPr>
        <p:spPr>
          <a:xfrm>
            <a:off x="8047118" y="4799045"/>
            <a:ext cx="11926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54" name="Connecteur droit avec flèche 53"/>
          <p:cNvCxnSpPr>
            <a:stCxn id="39" idx="3"/>
            <a:endCxn id="42" idx="1"/>
          </p:cNvCxnSpPr>
          <p:nvPr/>
        </p:nvCxnSpPr>
        <p:spPr>
          <a:xfrm flipV="1">
            <a:off x="5328401" y="5657704"/>
            <a:ext cx="1990121" cy="540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ZoneTexte 54"/>
          <p:cNvSpPr txBox="1"/>
          <p:nvPr/>
        </p:nvSpPr>
        <p:spPr>
          <a:xfrm>
            <a:off x="5372145" y="5664297"/>
            <a:ext cx="93775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R17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Connecteur droit avec flèche 55"/>
          <p:cNvCxnSpPr>
            <a:stCxn id="39" idx="3"/>
            <a:endCxn id="45" idx="1"/>
          </p:cNvCxnSpPr>
          <p:nvPr/>
        </p:nvCxnSpPr>
        <p:spPr>
          <a:xfrm flipV="1">
            <a:off x="5328401" y="4311761"/>
            <a:ext cx="1990121" cy="135134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ZoneTexte 56"/>
          <p:cNvSpPr txBox="1"/>
          <p:nvPr/>
        </p:nvSpPr>
        <p:spPr>
          <a:xfrm>
            <a:off x="4999673" y="4294681"/>
            <a:ext cx="212841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</a:t>
            </a:r>
          </a:p>
        </p:txBody>
      </p:sp>
      <p:pic>
        <p:nvPicPr>
          <p:cNvPr id="58" name="Image 57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18" y="5207002"/>
            <a:ext cx="244287" cy="244287"/>
          </a:xfrm>
          <a:prstGeom prst="rect">
            <a:avLst/>
          </a:prstGeom>
        </p:spPr>
      </p:pic>
      <p:pic>
        <p:nvPicPr>
          <p:cNvPr id="59" name="Image 58">
            <a:hlinkClick r:id="rId10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39" y="5226143"/>
            <a:ext cx="244287" cy="244287"/>
          </a:xfrm>
          <a:prstGeom prst="rect">
            <a:avLst/>
          </a:prstGeom>
        </p:spPr>
      </p:pic>
      <p:pic>
        <p:nvPicPr>
          <p:cNvPr id="60" name="Image 59">
            <a:hlinkClick r:id="rId11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17" y="3880534"/>
            <a:ext cx="244287" cy="244287"/>
          </a:xfrm>
          <a:prstGeom prst="rect">
            <a:avLst/>
          </a:prstGeom>
        </p:spPr>
      </p:pic>
      <p:pic>
        <p:nvPicPr>
          <p:cNvPr id="61" name="Image 60">
            <a:hlinkClick r:id="rId12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32" y="2475957"/>
            <a:ext cx="244287" cy="244287"/>
          </a:xfrm>
          <a:prstGeom prst="rect">
            <a:avLst/>
          </a:prstGeom>
        </p:spPr>
      </p:pic>
      <p:cxnSp>
        <p:nvCxnSpPr>
          <p:cNvPr id="62" name="Connecteur en angle 61"/>
          <p:cNvCxnSpPr>
            <a:stCxn id="48" idx="3"/>
            <a:endCxn id="42" idx="3"/>
          </p:cNvCxnSpPr>
          <p:nvPr/>
        </p:nvCxnSpPr>
        <p:spPr>
          <a:xfrm>
            <a:off x="8731708" y="2940127"/>
            <a:ext cx="12700" cy="2717577"/>
          </a:xfrm>
          <a:prstGeom prst="bentConnector3">
            <a:avLst>
              <a:gd name="adj1" fmla="val 4314283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ZoneTexte 62"/>
          <p:cNvSpPr txBox="1"/>
          <p:nvPr/>
        </p:nvSpPr>
        <p:spPr>
          <a:xfrm>
            <a:off x="8731708" y="2592768"/>
            <a:ext cx="247183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R40 has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representative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expression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Pentagone 63">
            <a:hlinkClick r:id="rId13"/>
          </p:cNvPr>
          <p:cNvSpPr/>
          <p:nvPr/>
        </p:nvSpPr>
        <p:spPr>
          <a:xfrm flipH="1">
            <a:off x="9262648" y="7024644"/>
            <a:ext cx="620492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alt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Pentagone 64">
            <a:hlinkClick r:id="rId14"/>
          </p:cNvPr>
          <p:cNvSpPr/>
          <p:nvPr/>
        </p:nvSpPr>
        <p:spPr>
          <a:xfrm flipH="1">
            <a:off x="9246794" y="6759490"/>
            <a:ext cx="636346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alt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12152571" y="5352371"/>
            <a:ext cx="1413186" cy="970156"/>
            <a:chOff x="2809037" y="6043961"/>
            <a:chExt cx="1413186" cy="970156"/>
          </a:xfrm>
        </p:grpSpPr>
        <p:sp>
          <p:nvSpPr>
            <p:cNvPr id="67" name="Rectangle à coins arrondis 6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Appellation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5"/>
                </a:rPr>
                <a:t>M2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Opus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9" name="Connecteur droit avec flèche 68"/>
          <p:cNvCxnSpPr>
            <a:stCxn id="87" idx="6"/>
            <a:endCxn id="67" idx="1"/>
          </p:cNvCxnSpPr>
          <p:nvPr/>
        </p:nvCxnSpPr>
        <p:spPr>
          <a:xfrm>
            <a:off x="8752678" y="5835320"/>
            <a:ext cx="3399893" cy="212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ZoneTexte 69"/>
          <p:cNvSpPr txBox="1"/>
          <p:nvPr/>
        </p:nvSpPr>
        <p:spPr>
          <a:xfrm>
            <a:off x="10235116" y="5530695"/>
            <a:ext cx="176650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U17 has opus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statement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10946071" y="3106577"/>
            <a:ext cx="1413186" cy="1102894"/>
            <a:chOff x="2809037" y="5911223"/>
            <a:chExt cx="1413186" cy="1102894"/>
          </a:xfrm>
        </p:grpSpPr>
        <p:sp>
          <p:nvSpPr>
            <p:cNvPr id="73" name="Rectangle à coins arrondis 72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6"/>
                </a:rPr>
                <a:t>M6</a:t>
              </a:r>
              <a:r>
                <a:rPr lang="fr-FR" alt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</a:t>
              </a:r>
              <a:endParaRPr lang="fr-FR" alt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5" name="Connecteur droit avec flèche 74"/>
          <p:cNvCxnSpPr>
            <a:stCxn id="86" idx="7"/>
            <a:endCxn id="73" idx="1"/>
          </p:cNvCxnSpPr>
          <p:nvPr/>
        </p:nvCxnSpPr>
        <p:spPr>
          <a:xfrm flipV="1">
            <a:off x="8709607" y="3658024"/>
            <a:ext cx="2236464" cy="174997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ZoneTexte 75"/>
          <p:cNvSpPr txBox="1"/>
          <p:nvPr/>
        </p:nvSpPr>
        <p:spPr>
          <a:xfrm>
            <a:off x="9306717" y="4968888"/>
            <a:ext cx="120225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U13 has casting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7" name="Image 76">
            <a:hlinkClick r:id="rId1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759" y="3134994"/>
            <a:ext cx="244287" cy="244287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>
          <a:xfrm>
            <a:off x="13451269" y="4022155"/>
            <a:ext cx="3388931" cy="1130889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U2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foresees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use of medium of performance of type: 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  <a:hlinkClick r:id="rId18"/>
              </a:rPr>
              <a:t>Piano</a:t>
            </a:r>
            <a:endParaRPr lang="fr-FR" altLang="fr-FR" sz="1200" dirty="0" smtClean="0">
              <a:solidFill>
                <a:schemeClr val="tx1"/>
              </a:solidFill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U30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foresees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quantity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mop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: 1 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9" name="Groupe 78"/>
          <p:cNvGrpSpPr/>
          <p:nvPr/>
        </p:nvGrpSpPr>
        <p:grpSpPr>
          <a:xfrm>
            <a:off x="13451270" y="3106577"/>
            <a:ext cx="1413186" cy="1102894"/>
            <a:chOff x="2809037" y="5911223"/>
            <a:chExt cx="1413186" cy="1102894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9"/>
                </a:rPr>
                <a:t>M23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Detail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83" name="Connecteur droit avec flèche 82"/>
          <p:cNvCxnSpPr>
            <a:stCxn id="73" idx="3"/>
            <a:endCxn id="80" idx="1"/>
          </p:cNvCxnSpPr>
          <p:nvPr/>
        </p:nvCxnSpPr>
        <p:spPr>
          <a:xfrm>
            <a:off x="12359257" y="3658024"/>
            <a:ext cx="1092013" cy="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ZoneTexte 83"/>
          <p:cNvSpPr txBox="1"/>
          <p:nvPr/>
        </p:nvSpPr>
        <p:spPr>
          <a:xfrm>
            <a:off x="12359258" y="3122627"/>
            <a:ext cx="10250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U23 has casting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detail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Pentagone 84">
            <a:hlinkClick r:id="rId20"/>
          </p:cNvPr>
          <p:cNvSpPr/>
          <p:nvPr/>
        </p:nvSpPr>
        <p:spPr>
          <a:xfrm flipH="1">
            <a:off x="14722101" y="4580040"/>
            <a:ext cx="1920448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medium of performance</a:t>
            </a:r>
            <a:endParaRPr kumimoji="0" lang="fr-FR" alt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8599312" y="5348848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8623459" y="5633350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1" name="Rectangle à coins arrondis 90"/>
          <p:cNvSpPr/>
          <p:nvPr/>
        </p:nvSpPr>
        <p:spPr>
          <a:xfrm>
            <a:off x="3912487" y="7253516"/>
            <a:ext cx="3339068" cy="905198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beginning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1801-01-01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P80 end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1801-12-31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2" name="Groupe 91"/>
          <p:cNvGrpSpPr/>
          <p:nvPr/>
        </p:nvGrpSpPr>
        <p:grpSpPr>
          <a:xfrm>
            <a:off x="3912487" y="6447481"/>
            <a:ext cx="1413186" cy="993350"/>
            <a:chOff x="2809037" y="6020767"/>
            <a:chExt cx="1413186" cy="993350"/>
          </a:xfrm>
        </p:grpSpPr>
        <p:sp>
          <p:nvSpPr>
            <p:cNvPr id="93" name="Rectangle à coins arrondis 92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CRM </a:t>
              </a:r>
              <a:r>
                <a:rPr lang="fr-FR" alt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entity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à coins arrondis 9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E52 </a:t>
              </a:r>
              <a:r>
                <a:rPr lang="fr-FR" alt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Timespan</a:t>
              </a:r>
              <a:endParaRPr lang="fr-FR" alt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96" name="Connecteur droit avec flèche 95"/>
          <p:cNvCxnSpPr>
            <a:stCxn id="39" idx="2"/>
            <a:endCxn id="93" idx="0"/>
          </p:cNvCxnSpPr>
          <p:nvPr/>
        </p:nvCxnSpPr>
        <p:spPr>
          <a:xfrm flipH="1">
            <a:off x="4619080" y="6148182"/>
            <a:ext cx="2728" cy="29929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ZoneTexte 96"/>
          <p:cNvSpPr txBox="1"/>
          <p:nvPr/>
        </p:nvSpPr>
        <p:spPr>
          <a:xfrm>
            <a:off x="4646127" y="6149375"/>
            <a:ext cx="12592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P4 has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timespan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" name="Rectangle à coins arrondis 97"/>
          <p:cNvSpPr/>
          <p:nvPr/>
        </p:nvSpPr>
        <p:spPr>
          <a:xfrm>
            <a:off x="313038" y="5970598"/>
            <a:ext cx="3157353" cy="632046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7030A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U31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function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type: 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compositeur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 </a:t>
            </a:r>
          </a:p>
        </p:txBody>
      </p:sp>
      <p:grpSp>
        <p:nvGrpSpPr>
          <p:cNvPr id="99" name="Groupe 98"/>
          <p:cNvGrpSpPr/>
          <p:nvPr/>
        </p:nvGrpSpPr>
        <p:grpSpPr>
          <a:xfrm>
            <a:off x="313038" y="5164563"/>
            <a:ext cx="1413186" cy="993350"/>
            <a:chOff x="1276064" y="6410618"/>
            <a:chExt cx="1413186" cy="993350"/>
          </a:xfrm>
        </p:grpSpPr>
        <p:sp>
          <p:nvSpPr>
            <p:cNvPr id="100" name="Rectangle à coins arrondis 99"/>
            <p:cNvSpPr/>
            <p:nvPr/>
          </p:nvSpPr>
          <p:spPr>
            <a:xfrm>
              <a:off x="1276064" y="6410618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1" name="Rectangle à coins arrondis 100"/>
            <p:cNvSpPr/>
            <p:nvPr/>
          </p:nvSpPr>
          <p:spPr>
            <a:xfrm>
              <a:off x="1343030" y="6774333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E7 Activity</a:t>
              </a:r>
              <a:endParaRPr lang="fr-FR" alt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02" name="Connecteur droit avec flèche 101"/>
          <p:cNvCxnSpPr>
            <a:stCxn id="39" idx="1"/>
            <a:endCxn id="100" idx="3"/>
          </p:cNvCxnSpPr>
          <p:nvPr/>
        </p:nvCxnSpPr>
        <p:spPr>
          <a:xfrm flipH="1" flipV="1">
            <a:off x="1726224" y="5661238"/>
            <a:ext cx="2188991" cy="1866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ZoneTexte 102"/>
          <p:cNvSpPr txBox="1"/>
          <p:nvPr/>
        </p:nvSpPr>
        <p:spPr>
          <a:xfrm>
            <a:off x="2778359" y="5344312"/>
            <a:ext cx="10501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521562" y="3216319"/>
            <a:ext cx="3554780" cy="1486438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P131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identified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Ludwig van Beethoven (1870-1827)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  </a:t>
            </a: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P198i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was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born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1770-01-01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  </a:t>
            </a: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P100i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died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in: 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1827-01-01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521562" y="2410286"/>
            <a:ext cx="1413186" cy="993350"/>
            <a:chOff x="2809037" y="6020767"/>
            <a:chExt cx="1413186" cy="993350"/>
          </a:xfrm>
        </p:grpSpPr>
        <p:sp>
          <p:nvSpPr>
            <p:cNvPr id="106" name="Rectangle à coins arrondis 105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Actor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7" name="Rectangle à coins arrondis 10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E21 Person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8" name="ZoneTexte 107"/>
          <p:cNvSpPr txBox="1"/>
          <p:nvPr/>
        </p:nvSpPr>
        <p:spPr>
          <a:xfrm>
            <a:off x="96441" y="4869784"/>
            <a:ext cx="152456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P14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carried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out by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9" name="Connecteur en angle 108"/>
          <p:cNvCxnSpPr>
            <a:stCxn id="100" idx="1"/>
            <a:endCxn id="106" idx="1"/>
          </p:cNvCxnSpPr>
          <p:nvPr/>
        </p:nvCxnSpPr>
        <p:spPr>
          <a:xfrm rot="10800000" flipH="1">
            <a:off x="313038" y="2906962"/>
            <a:ext cx="208524" cy="2754277"/>
          </a:xfrm>
          <a:prstGeom prst="bentConnector3">
            <a:avLst>
              <a:gd name="adj1" fmla="val -109628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0" name="Image 109">
            <a:hlinkClick r:id="rId21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20" y="2474235"/>
            <a:ext cx="244287" cy="244287"/>
          </a:xfrm>
          <a:prstGeom prst="rect">
            <a:avLst/>
          </a:prstGeom>
        </p:spPr>
      </p:pic>
      <p:grpSp>
        <p:nvGrpSpPr>
          <p:cNvPr id="112" name="Groupe 111"/>
          <p:cNvGrpSpPr/>
          <p:nvPr/>
        </p:nvGrpSpPr>
        <p:grpSpPr>
          <a:xfrm>
            <a:off x="3987277" y="2941360"/>
            <a:ext cx="1413186" cy="970156"/>
            <a:chOff x="2809037" y="6043961"/>
            <a:chExt cx="1413186" cy="970156"/>
          </a:xfrm>
        </p:grpSpPr>
        <p:sp>
          <p:nvSpPr>
            <p:cNvPr id="113" name="Rectangle à coins arrondis 11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4" name="Rectangle à coins arrondis 11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F30 Publication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5" name="Connecteur droit avec flèche 114"/>
          <p:cNvCxnSpPr>
            <a:stCxn id="45" idx="1"/>
            <a:endCxn id="113" idx="3"/>
          </p:cNvCxnSpPr>
          <p:nvPr/>
        </p:nvCxnSpPr>
        <p:spPr>
          <a:xfrm flipH="1" flipV="1">
            <a:off x="5400463" y="3426438"/>
            <a:ext cx="1918059" cy="88532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ZoneTexte 115"/>
          <p:cNvSpPr txBox="1"/>
          <p:nvPr/>
        </p:nvSpPr>
        <p:spPr>
          <a:xfrm>
            <a:off x="6140745" y="3471756"/>
            <a:ext cx="12182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/>
              <a:t>U4 </a:t>
            </a:r>
            <a:r>
              <a:rPr lang="fr-FR" altLang="fr-FR" sz="1200" dirty="0" err="1" smtClean="0"/>
              <a:t>had</a:t>
            </a:r>
            <a:r>
              <a:rPr lang="fr-FR" altLang="fr-FR" sz="1200" dirty="0" smtClean="0"/>
              <a:t> princeps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/>
              <a:t> publication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12152571" y="8240033"/>
            <a:ext cx="4395529" cy="604191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"</a:t>
            </a:r>
            <a:r>
              <a:rPr lang="it-IT" altLang="it-IT" sz="1200" dirty="0"/>
              <a:t>Dédicace à la comtesse Giulietta Giucciardi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 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12152571" y="7358117"/>
            <a:ext cx="1413186" cy="1129384"/>
            <a:chOff x="10946071" y="7336577"/>
            <a:chExt cx="1413186" cy="1129384"/>
          </a:xfrm>
        </p:grpSpPr>
        <p:sp>
          <p:nvSpPr>
            <p:cNvPr id="122" name="Rectangle à coins arrondis 121"/>
            <p:cNvSpPr/>
            <p:nvPr/>
          </p:nvSpPr>
          <p:spPr>
            <a:xfrm>
              <a:off x="10946071" y="7336577"/>
              <a:ext cx="1413186" cy="112938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alt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3" name="Rectangle à coins arrondis 122"/>
            <p:cNvSpPr/>
            <p:nvPr/>
          </p:nvSpPr>
          <p:spPr>
            <a:xfrm>
              <a:off x="11013037" y="7836326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22"/>
                </a:rPr>
                <a:t>M15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Dedication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24" name="Image 123">
              <a:hlinkClick r:id="rId23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759" y="7407220"/>
              <a:ext cx="244287" cy="24428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0364903" y="7708032"/>
            <a:ext cx="14708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U44 </a:t>
            </a:r>
            <a:r>
              <a:rPr lang="fr-FR" altLang="fr-FR" sz="1200" dirty="0">
                <a:solidFill>
                  <a:schemeClr val="tx1"/>
                </a:solidFill>
                <a:sym typeface="Helvetica Light"/>
              </a:rPr>
              <a:t>has </a:t>
            </a:r>
            <a:r>
              <a:rPr lang="fr-FR" altLang="fr-FR" sz="1200" dirty="0" err="1">
                <a:solidFill>
                  <a:schemeClr val="tx1"/>
                </a:solidFill>
                <a:sym typeface="Helvetica Light"/>
              </a:rPr>
              <a:t>dedication</a:t>
            </a:r>
            <a:r>
              <a:rPr lang="fr-FR" altLang="fr-FR" sz="1200" dirty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altLang="fr-FR" sz="1200" dirty="0" err="1">
                <a:solidFill>
                  <a:schemeClr val="tx1"/>
                </a:solidFill>
                <a:sym typeface="Helvetica Light"/>
              </a:rPr>
              <a:t>statement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5" name="Image 124">
            <a:hlinkClick r:id="rId24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957" y="3134994"/>
            <a:ext cx="244287" cy="244287"/>
          </a:xfrm>
          <a:prstGeom prst="rect">
            <a:avLst/>
          </a:prstGeom>
        </p:spPr>
      </p:pic>
      <p:pic>
        <p:nvPicPr>
          <p:cNvPr id="127" name="Image 126">
            <a:hlinkClick r:id="rId25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259" y="5370627"/>
            <a:ext cx="244287" cy="244287"/>
          </a:xfrm>
          <a:prstGeom prst="rect">
            <a:avLst/>
          </a:prstGeom>
        </p:spPr>
      </p:pic>
      <p:pic>
        <p:nvPicPr>
          <p:cNvPr id="128" name="Image 127">
            <a:hlinkClick r:id="rId26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75" y="2971539"/>
            <a:ext cx="244287" cy="244287"/>
          </a:xfrm>
          <a:prstGeom prst="rect">
            <a:avLst/>
          </a:prstGeom>
        </p:spPr>
      </p:pic>
      <p:pic>
        <p:nvPicPr>
          <p:cNvPr id="129" name="Image 128">
            <a:hlinkClick r:id="rId2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95" y="6492690"/>
            <a:ext cx="244287" cy="244287"/>
          </a:xfrm>
          <a:prstGeom prst="rect">
            <a:avLst/>
          </a:prstGeom>
        </p:spPr>
      </p:pic>
      <p:pic>
        <p:nvPicPr>
          <p:cNvPr id="130" name="Image 129">
            <a:hlinkClick r:id="rId2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57" y="5214534"/>
            <a:ext cx="244287" cy="244287"/>
          </a:xfrm>
          <a:prstGeom prst="rect">
            <a:avLst/>
          </a:prstGeom>
        </p:spPr>
      </p:pic>
      <p:pic>
        <p:nvPicPr>
          <p:cNvPr id="14" name="Image 13">
            <a:hlinkClick r:id="rId29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7" y="2466105"/>
            <a:ext cx="265754" cy="265117"/>
          </a:xfrm>
          <a:prstGeom prst="rect">
            <a:avLst/>
          </a:prstGeom>
        </p:spPr>
      </p:pic>
      <p:pic>
        <p:nvPicPr>
          <p:cNvPr id="132" name="Image 131">
            <a:hlinkClick r:id="rId31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83" y="5207505"/>
            <a:ext cx="265754" cy="265117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3319193" y="2124730"/>
            <a:ext cx="2910143" cy="461665"/>
          </a:xfrm>
          <a:prstGeom prst="wedgeRectCallout">
            <a:avLst>
              <a:gd name="adj1" fmla="val 19316"/>
              <a:gd name="adj2" fmla="val 106515"/>
            </a:avLst>
          </a:prstGeom>
          <a:solidFill>
            <a:schemeClr val="bg2"/>
          </a:solidFill>
        </p:spPr>
        <p:txBody>
          <a:bodyPr wrap="square" numCol="1">
            <a:spAutoFit/>
          </a:bodyPr>
          <a:lstStyle/>
          <a:p>
            <a:pPr algn="ctr"/>
            <a:r>
              <a:rPr lang="fr-FR" altLang="fr-FR" sz="1200" dirty="0">
                <a:solidFill>
                  <a:schemeClr val="tx1"/>
                </a:solidFill>
              </a:rPr>
              <a:t>Composition of </a:t>
            </a:r>
            <a:r>
              <a:rPr lang="fr-FR" altLang="fr-FR" sz="1200" i="1" dirty="0" err="1">
                <a:solidFill>
                  <a:schemeClr val="tx1"/>
                </a:solidFill>
              </a:rPr>
              <a:t>Sonata</a:t>
            </a:r>
            <a:r>
              <a:rPr lang="fr-FR" altLang="fr-FR" sz="1200" i="1" dirty="0">
                <a:solidFill>
                  <a:schemeClr val="tx1"/>
                </a:solidFill>
              </a:rPr>
              <a:t> quasi </a:t>
            </a:r>
            <a:r>
              <a:rPr lang="fr-FR" altLang="fr-FR" sz="1200" i="1" dirty="0" err="1">
                <a:solidFill>
                  <a:schemeClr val="tx1"/>
                </a:solidFill>
              </a:rPr>
              <a:t>una</a:t>
            </a:r>
            <a:r>
              <a:rPr lang="fr-FR" altLang="fr-FR" sz="1200" i="1" dirty="0">
                <a:solidFill>
                  <a:schemeClr val="tx1"/>
                </a:solidFill>
              </a:rPr>
              <a:t> fantasia</a:t>
            </a:r>
            <a:r>
              <a:rPr lang="fr-FR" altLang="fr-FR" sz="1200" dirty="0">
                <a:solidFill>
                  <a:schemeClr val="tx1"/>
                </a:solidFill>
              </a:rPr>
              <a:t> by Beethoven</a:t>
            </a:r>
          </a:p>
        </p:txBody>
      </p:sp>
      <p:pic>
        <p:nvPicPr>
          <p:cNvPr id="15" name="Image 14">
            <a:hlinkClick r:id="" action="ppaction://noaction"/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49" y="2374493"/>
            <a:ext cx="195612" cy="1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85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Original </a:t>
            </a:r>
            <a:r>
              <a:rPr lang="fr-FR" altLang="fr-FR" dirty="0"/>
              <a:t>notice in </a:t>
            </a:r>
            <a:r>
              <a:rPr lang="fr-FR" altLang="fr-FR" dirty="0" smtClean="0"/>
              <a:t>BNF </a:t>
            </a:r>
            <a:r>
              <a:rPr lang="fr-FR" altLang="fr-FR" dirty="0" err="1" smtClean="0"/>
              <a:t>catalog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/>
              <a:t>Musical </a:t>
            </a:r>
            <a:r>
              <a:rPr lang="fr-FR" altLang="fr-FR" sz="5400" dirty="0" smtClean="0"/>
              <a:t>c</a:t>
            </a:r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alt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1836259"/>
            <a:ext cx="6431983" cy="7605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3327" y="8544064"/>
            <a:ext cx="651691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notice in BNF </a:t>
            </a:r>
            <a:r>
              <a:rPr lang="fr-FR" altLang="fr-FR" sz="1200" dirty="0" err="1" smtClean="0"/>
              <a:t>catalog</a:t>
            </a:r>
            <a:r>
              <a:rPr lang="fr-FR" altLang="fr-FR" sz="1200" dirty="0" smtClean="0"/>
              <a:t> :</a:t>
            </a:r>
          </a:p>
          <a:p>
            <a:r>
              <a:rPr lang="fr-FR" altLang="fr-FR" sz="1200" dirty="0" smtClean="0">
                <a:hlinkClick r:id="rId4"/>
              </a:rPr>
              <a:t>http</a:t>
            </a:r>
            <a:r>
              <a:rPr lang="fr-FR" altLang="fr-FR" sz="1200" dirty="0">
                <a:hlinkClick r:id="rId4"/>
              </a:rPr>
              <a:t>://catalogue.bnf.fr/ark:/</a:t>
            </a:r>
            <a:r>
              <a:rPr lang="fr-FR" altLang="fr-FR" sz="1200" dirty="0" smtClean="0">
                <a:hlinkClick r:id="rId4"/>
              </a:rPr>
              <a:t>12148/cb13908188k.public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61" y="1814286"/>
            <a:ext cx="82010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2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RDF graph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4800" dirty="0"/>
              <a:t>Musical </a:t>
            </a:r>
            <a:r>
              <a:rPr lang="fr-FR" altLang="fr-FR" sz="4800" dirty="0" smtClean="0"/>
              <a:t>c</a:t>
            </a:r>
            <a:r>
              <a:rPr lang="fr-FR" altLang="fr-FR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 1/2</a:t>
            </a:r>
            <a:endParaRPr lang="fr-FR" alt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40" y="9415509"/>
            <a:ext cx="6799904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file : </a:t>
            </a:r>
            <a:r>
              <a:rPr lang="fr-FR" altLang="fr-FR" sz="1200" dirty="0" smtClean="0">
                <a:hlinkClick r:id="rId3"/>
              </a:rPr>
              <a:t>https</a:t>
            </a:r>
            <a:r>
              <a:rPr lang="fr-FR" altLang="fr-FR" sz="1200" dirty="0">
                <a:hlinkClick r:id="rId3"/>
              </a:rPr>
              <a:t>://</a:t>
            </a:r>
            <a:r>
              <a:rPr lang="fr-FR" altLang="fr-FR" sz="1200" dirty="0" smtClean="0">
                <a:hlinkClick r:id="rId3"/>
              </a:rPr>
              <a:t>drive.google.com/open?id=0BwopBdic2_jUVnNoYkpGcmRiUFU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1708151"/>
            <a:ext cx="16563975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5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RDF graph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18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4800" dirty="0"/>
              <a:t>Musical </a:t>
            </a:r>
            <a:r>
              <a:rPr lang="fr-FR" altLang="fr-FR" sz="4800" dirty="0" smtClean="0"/>
              <a:t>c</a:t>
            </a:r>
            <a:r>
              <a:rPr lang="fr-FR" altLang="fr-FR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 2/2</a:t>
            </a:r>
            <a:endParaRPr lang="fr-FR" alt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40" y="9415509"/>
            <a:ext cx="6799904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file : </a:t>
            </a:r>
            <a:r>
              <a:rPr lang="fr-FR" altLang="fr-FR" sz="1200" dirty="0" smtClean="0">
                <a:hlinkClick r:id="rId3"/>
              </a:rPr>
              <a:t>https</a:t>
            </a:r>
            <a:r>
              <a:rPr lang="fr-FR" altLang="fr-FR" sz="1200" dirty="0">
                <a:hlinkClick r:id="rId3"/>
              </a:rPr>
              <a:t>://</a:t>
            </a:r>
            <a:r>
              <a:rPr lang="fr-FR" altLang="fr-FR" sz="1200" dirty="0" smtClean="0">
                <a:hlinkClick r:id="rId3"/>
              </a:rPr>
              <a:t>drive.google.com/open?id=0BwopBdic2_jUVnNoYkpGcmRiUFU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0" y="2176462"/>
            <a:ext cx="165639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5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Sparql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query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19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/>
              <a:t>Musical </a:t>
            </a:r>
            <a:r>
              <a:rPr lang="fr-FR" altLang="fr-FR" sz="5400" dirty="0" smtClean="0"/>
              <a:t>c</a:t>
            </a:r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alt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2332266"/>
            <a:ext cx="17130348" cy="34008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6943277"/>
            <a:ext cx="17187824" cy="27071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altLang="fr-FR" sz="3200" dirty="0" smtClean="0">
                <a:solidFill>
                  <a:schemeClr val="accent4"/>
                </a:solidFill>
              </a:rPr>
              <a:t> all musical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works</a:t>
            </a:r>
            <a:r>
              <a:rPr lang="fr-FR" altLang="fr-FR" sz="3200" dirty="0" smtClean="0">
                <a:solidFill>
                  <a:schemeClr val="accent4"/>
                </a:solidFill>
              </a:rPr>
              <a:t> of genre « 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sonata</a:t>
            </a:r>
            <a:r>
              <a:rPr lang="fr-FR" altLang="fr-FR" sz="3200" dirty="0" smtClean="0">
                <a:solidFill>
                  <a:schemeClr val="accent4"/>
                </a:solidFill>
              </a:rPr>
              <a:t> »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composed</a:t>
            </a:r>
            <a:r>
              <a:rPr lang="fr-FR" altLang="fr-FR" sz="3200" dirty="0" smtClean="0">
                <a:solidFill>
                  <a:schemeClr val="accent4"/>
                </a:solidFill>
              </a:rPr>
              <a:t> for « piano </a:t>
            </a:r>
            <a:r>
              <a:rPr lang="fr-FR" altLang="fr-FR" sz="2000" dirty="0" smtClean="0">
                <a:solidFill>
                  <a:schemeClr val="accent4"/>
                </a:solidFill>
              </a:rPr>
              <a:t>»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altLang="fr-FR" sz="2000" dirty="0" smtClean="0">
                <a:solidFill>
                  <a:schemeClr val="accent4"/>
                </a:solidFill>
              </a:rPr>
              <a:t> of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results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38" y="5718312"/>
            <a:ext cx="14800186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file : </a:t>
            </a:r>
            <a:r>
              <a:rPr lang="fr-FR" altLang="fr-FR" sz="1200" dirty="0" smtClean="0">
                <a:hlinkClick r:id="rId5"/>
              </a:rPr>
              <a:t>https</a:t>
            </a:r>
            <a:r>
              <a:rPr lang="fr-FR" altLang="fr-FR" sz="1200" dirty="0">
                <a:hlinkClick r:id="rId5"/>
              </a:rPr>
              <a:t>://</a:t>
            </a:r>
            <a:r>
              <a:rPr lang="fr-FR" altLang="fr-FR" sz="1200" dirty="0" smtClean="0">
                <a:hlinkClick r:id="rId5"/>
              </a:rPr>
              <a:t>drive.google.com/open?id=0BwopBdic2_jUSGVPT2hrT3pLZjg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</p:spTree>
    <p:extLst>
      <p:ext uri="{BB962C8B-B14F-4D97-AF65-F5344CB8AC3E}">
        <p14:creationId xmlns:p14="http://schemas.microsoft.com/office/powerpoint/2010/main" val="1232881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fr-FR" alt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mtClean="0"/>
              <a:t>Summary</a:t>
            </a:r>
            <a:endParaRPr lang="fr-FR" altLang="fr-FR"/>
          </a:p>
        </p:txBody>
      </p:sp>
      <p:sp>
        <p:nvSpPr>
          <p:cNvPr id="5" name="ZoneTexte 4"/>
          <p:cNvSpPr txBox="1"/>
          <p:nvPr/>
        </p:nvSpPr>
        <p:spPr>
          <a:xfrm>
            <a:off x="505503" y="2855136"/>
            <a:ext cx="8656216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  <a:ea typeface="+mn-ea"/>
                <a:cs typeface="+mn-cs"/>
                <a:sym typeface="Helvetica Light"/>
              </a:rPr>
              <a:t>Introduction</a:t>
            </a:r>
          </a:p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dirty="0" smtClean="0">
                <a:latin typeface="+mn-lt"/>
                <a:ea typeface="+mn-ea"/>
                <a:cs typeface="+mn-cs"/>
                <a:sym typeface="Helvetica Light"/>
              </a:rPr>
              <a:t>Data </a:t>
            </a:r>
            <a:r>
              <a:rPr lang="fr-FR" altLang="fr-FR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endParaRPr kumimoji="0" lang="fr-FR" alt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model </a:t>
            </a:r>
            <a:r>
              <a:rPr kumimoji="0" lang="fr-FR" altLang="fr-FR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overview</a:t>
            </a:r>
            <a:endParaRPr kumimoji="0" lang="fr-FR" alt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dirty="0"/>
              <a:t>Data model </a:t>
            </a:r>
            <a:r>
              <a:rPr lang="fr-FR" altLang="fr-FR" dirty="0" err="1"/>
              <a:t>specifics</a:t>
            </a:r>
            <a:r>
              <a:rPr lang="fr-FR" altLang="fr-FR" dirty="0"/>
              <a:t> cases</a:t>
            </a:r>
            <a:endParaRPr kumimoji="0" lang="fr-FR" alt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r>
              <a:rPr lang="fr-FR" altLang="fr-FR" dirty="0" smtClean="0"/>
              <a:t> for DOREMUS</a:t>
            </a:r>
          </a:p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dirty="0" smtClean="0"/>
              <a:t>Data </a:t>
            </a:r>
            <a:r>
              <a:rPr lang="fr-FR" altLang="fr-FR" dirty="0"/>
              <a:t>model UML </a:t>
            </a:r>
            <a:r>
              <a:rPr lang="fr-FR" altLang="fr-FR" dirty="0" err="1" smtClean="0"/>
              <a:t>schema</a:t>
            </a:r>
            <a:endParaRPr lang="fr-FR" altLang="fr-FR" dirty="0" smtClean="0"/>
          </a:p>
          <a:p>
            <a:pPr marL="571500" indent="-571500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fr-FR" altLang="fr-FR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Vraies</a:t>
            </a:r>
            <a:r>
              <a:rPr kumimoji="0" lang="fr-FR" altLang="fr-FR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36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query</a:t>
            </a:r>
            <a:r>
              <a:rPr kumimoji="0" lang="fr-FR" altLang="fr-FR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36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metier</a:t>
            </a:r>
            <a:endParaRPr kumimoji="0" lang="fr-FR" altLang="fr-FR" sz="3600" b="0" i="0" u="none" strike="noStrike" cap="none" spc="0" normalizeH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kumimoji="0" lang="fr-FR" alt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778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Sarql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query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20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/>
              <a:t>Musical </a:t>
            </a:r>
            <a:r>
              <a:rPr lang="fr-FR" altLang="fr-FR" sz="5400" dirty="0" smtClean="0"/>
              <a:t>c</a:t>
            </a:r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alt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39" y="1850002"/>
            <a:ext cx="10254304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000" dirty="0" smtClean="0">
                <a:solidFill>
                  <a:schemeClr val="accent4"/>
                </a:solidFill>
              </a:rPr>
              <a:t>QUERY : How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many</a:t>
            </a:r>
            <a:r>
              <a:rPr lang="fr-FR" altLang="fr-FR" sz="2000" dirty="0" smtClean="0">
                <a:solidFill>
                  <a:schemeClr val="accent4"/>
                </a:solidFill>
              </a:rPr>
              <a:t> musical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works</a:t>
            </a:r>
            <a:r>
              <a:rPr lang="fr-FR" altLang="fr-FR" sz="2000" dirty="0" smtClean="0">
                <a:solidFill>
                  <a:schemeClr val="accent4"/>
                </a:solidFill>
              </a:rPr>
              <a:t> by genre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86153" y="6543167"/>
            <a:ext cx="289556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altLang="fr-FR" sz="2000" dirty="0" smtClean="0">
                <a:solidFill>
                  <a:schemeClr val="accent4"/>
                </a:solidFill>
              </a:rPr>
              <a:t> of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results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8174" y="5096403"/>
            <a:ext cx="14800186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file </a:t>
            </a:r>
            <a:r>
              <a:rPr lang="fr-FR" altLang="fr-FR" sz="1200" dirty="0"/>
              <a:t>: </a:t>
            </a:r>
            <a:r>
              <a:rPr lang="fr-FR" altLang="fr-FR" sz="1200" dirty="0">
                <a:hlinkClick r:id="rId3"/>
              </a:rPr>
              <a:t>https://</a:t>
            </a:r>
            <a:r>
              <a:rPr lang="fr-FR" altLang="fr-FR" sz="1200" dirty="0" smtClean="0">
                <a:hlinkClick r:id="rId3"/>
              </a:rPr>
              <a:t>drive.google.com/open?id=0BwopBdic2_jUczkwYTV4N2M1SjQ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4" y="2363074"/>
            <a:ext cx="16598827" cy="25862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99" y="5391150"/>
            <a:ext cx="11970844" cy="43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6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1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128" y="4391168"/>
            <a:ext cx="1845528" cy="13561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" name="Rectangle à coins arrondis 98"/>
          <p:cNvSpPr/>
          <p:nvPr/>
        </p:nvSpPr>
        <p:spPr>
          <a:xfrm>
            <a:off x="7517659" y="4168650"/>
            <a:ext cx="3389868" cy="883333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7030A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1re 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éd. : Vienne : </a:t>
            </a: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Cappi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1802"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took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place at : 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"Vienne"</a:t>
            </a:r>
            <a:endParaRPr lang="fr-FR" altLang="fr-FR" sz="12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altLang="fr-FR" dirty="0"/>
          </a:p>
        </p:txBody>
      </p:sp>
      <p:sp>
        <p:nvSpPr>
          <p:cNvPr id="114" name="Rectangle à coins arrondis 113"/>
          <p:cNvSpPr/>
          <p:nvPr/>
        </p:nvSpPr>
        <p:spPr>
          <a:xfrm>
            <a:off x="7564031" y="3345644"/>
            <a:ext cx="1413186" cy="970156"/>
          </a:xfrm>
          <a:prstGeom prst="roundRect">
            <a:avLst>
              <a:gd name="adj" fmla="val 7904"/>
            </a:avLst>
          </a:prstGeom>
          <a:solidFill>
            <a:srgbClr val="70498E"/>
          </a:solidFill>
          <a:ln w="98425" cap="flat" cmpd="tri">
            <a:solidFill>
              <a:schemeClr val="accent6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b="1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Event</a:t>
            </a:r>
            <a:endParaRPr lang="fr-FR" altLang="fr-FR" sz="1200" b="1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fr-FR" altLang="fr-FR" sz="1200" b="1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5" name="Rectangle à coins arrondis 114"/>
          <p:cNvSpPr/>
          <p:nvPr/>
        </p:nvSpPr>
        <p:spPr>
          <a:xfrm>
            <a:off x="7630997" y="3686165"/>
            <a:ext cx="1279255" cy="51512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F30 Publication </a:t>
            </a:r>
            <a:r>
              <a:rPr lang="fr-FR" altLang="fr-FR" sz="105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Event</a:t>
            </a:r>
            <a:endParaRPr lang="fr-FR" altLang="fr-FR" sz="105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16" name="Groupe 115"/>
          <p:cNvGrpSpPr/>
          <p:nvPr/>
        </p:nvGrpSpPr>
        <p:grpSpPr>
          <a:xfrm>
            <a:off x="11386754" y="4023466"/>
            <a:ext cx="1413186" cy="970156"/>
            <a:chOff x="2809037" y="6043961"/>
            <a:chExt cx="1413186" cy="970156"/>
          </a:xfrm>
        </p:grpSpPr>
        <p:sp>
          <p:nvSpPr>
            <p:cNvPr id="117" name="Rectangle à coins arrondis 11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8" name="Rectangle à coins arrondis 11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F24 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Publication</a:t>
              </a: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119" name="Groupe 118"/>
          <p:cNvGrpSpPr/>
          <p:nvPr/>
        </p:nvGrpSpPr>
        <p:grpSpPr>
          <a:xfrm>
            <a:off x="11386754" y="2677523"/>
            <a:ext cx="1413186" cy="970156"/>
            <a:chOff x="2809037" y="6043961"/>
            <a:chExt cx="1413186" cy="970156"/>
          </a:xfrm>
        </p:grpSpPr>
        <p:sp>
          <p:nvSpPr>
            <p:cNvPr id="120" name="Rectangle à coins arrondis 11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1" name="Rectangle à coins arrondis 12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F19 </a:t>
              </a:r>
              <a:r>
                <a:rPr lang="fr-FR" altLang="fr-FR" sz="1050" dirty="0">
                  <a:solidFill>
                    <a:schemeClr val="tx1"/>
                  </a:solidFill>
                  <a:sym typeface="Helvetica Light"/>
                </a:rPr>
                <a:t>Publication </a:t>
              </a:r>
              <a:r>
                <a:rPr lang="fr-FR" altLang="fr-FR" sz="105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22" name="ZoneTexte 121"/>
          <p:cNvSpPr txBox="1"/>
          <p:nvPr/>
        </p:nvSpPr>
        <p:spPr>
          <a:xfrm>
            <a:off x="12156163" y="3669355"/>
            <a:ext cx="110767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R3 </a:t>
            </a:r>
            <a:r>
              <a:rPr lang="fr-FR" alt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23" name="Connecteur droit avec flèche 122"/>
          <p:cNvCxnSpPr>
            <a:stCxn id="114" idx="3"/>
            <a:endCxn id="117" idx="1"/>
          </p:cNvCxnSpPr>
          <p:nvPr/>
        </p:nvCxnSpPr>
        <p:spPr>
          <a:xfrm>
            <a:off x="8977217" y="3830722"/>
            <a:ext cx="2409537" cy="67782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ZoneTexte 123"/>
          <p:cNvSpPr txBox="1"/>
          <p:nvPr/>
        </p:nvSpPr>
        <p:spPr>
          <a:xfrm>
            <a:off x="9538352" y="3779040"/>
            <a:ext cx="8704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R24 </a:t>
            </a:r>
            <a:r>
              <a:rPr lang="fr-FR" alt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5" name="Connecteur droit avec flèche 124"/>
          <p:cNvCxnSpPr>
            <a:stCxn id="114" idx="3"/>
            <a:endCxn id="120" idx="1"/>
          </p:cNvCxnSpPr>
          <p:nvPr/>
        </p:nvCxnSpPr>
        <p:spPr>
          <a:xfrm flipV="1">
            <a:off x="8977217" y="3162601"/>
            <a:ext cx="2409537" cy="66812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6" name="ZoneTexte 125"/>
          <p:cNvSpPr txBox="1"/>
          <p:nvPr/>
        </p:nvSpPr>
        <p:spPr>
          <a:xfrm>
            <a:off x="9463607" y="2941642"/>
            <a:ext cx="98745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alt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a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127" name="Connecteur droit avec flèche 126"/>
          <p:cNvCxnSpPr>
            <a:stCxn id="120" idx="2"/>
            <a:endCxn id="117" idx="0"/>
          </p:cNvCxnSpPr>
          <p:nvPr/>
        </p:nvCxnSpPr>
        <p:spPr>
          <a:xfrm>
            <a:off x="12093347" y="364768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ZoneTexte 127"/>
          <p:cNvSpPr txBox="1"/>
          <p:nvPr/>
        </p:nvSpPr>
        <p:spPr>
          <a:xfrm>
            <a:off x="10800938" y="5316186"/>
            <a:ext cx="124713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P165 </a:t>
            </a:r>
            <a:r>
              <a:rPr lang="fr-FR" alt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altLang="fr-FR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394122" y="5268961"/>
            <a:ext cx="2504257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alt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alt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alt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alt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alt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altLang="fr-F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902768" y="2493708"/>
            <a:ext cx="3314832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solidFill>
                  <a:srgbClr val="70498E"/>
                </a:solidFill>
              </a:rPr>
              <a:t>First publication of music score </a:t>
            </a:r>
            <a:r>
              <a:rPr lang="fr-FR" altLang="fr-FR" sz="1400" b="1" dirty="0">
                <a:solidFill>
                  <a:srgbClr val="70498E"/>
                </a:solidFill>
              </a:rPr>
              <a:t>of </a:t>
            </a:r>
            <a:r>
              <a:rPr lang="fr-FR" altLang="fr-FR" sz="1400" b="1" i="1" dirty="0" err="1">
                <a:solidFill>
                  <a:srgbClr val="70498E"/>
                </a:solidFill>
              </a:rPr>
              <a:t>Sonata</a:t>
            </a:r>
            <a:r>
              <a:rPr lang="fr-FR" altLang="fr-FR" sz="1400" b="1" i="1" dirty="0">
                <a:solidFill>
                  <a:srgbClr val="70498E"/>
                </a:solidFill>
              </a:rPr>
              <a:t> quasi </a:t>
            </a:r>
            <a:r>
              <a:rPr lang="fr-FR" altLang="fr-FR" sz="1400" b="1" i="1" dirty="0" err="1">
                <a:solidFill>
                  <a:srgbClr val="70498E"/>
                </a:solidFill>
              </a:rPr>
              <a:t>una</a:t>
            </a:r>
            <a:r>
              <a:rPr lang="fr-FR" altLang="fr-FR" sz="1400" b="1" i="1" dirty="0">
                <a:solidFill>
                  <a:srgbClr val="70498E"/>
                </a:solidFill>
              </a:rPr>
              <a:t> fantasia </a:t>
            </a:r>
            <a:endParaRPr lang="en-US" sz="1400" b="1" i="1" dirty="0">
              <a:solidFill>
                <a:srgbClr val="70498E"/>
              </a:solidFill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1725609" y="3929741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4851130" y="4691035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851130" y="3345092"/>
            <a:ext cx="1413186" cy="970156"/>
            <a:chOff x="2809037" y="6043961"/>
            <a:chExt cx="1413186" cy="970156"/>
          </a:xfrm>
        </p:grpSpPr>
        <p:sp>
          <p:nvSpPr>
            <p:cNvPr id="67" name="Rectangle à coins arrondis 6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1" name="Connecteur droit avec flèche 70"/>
          <p:cNvCxnSpPr>
            <a:stCxn id="67" idx="2"/>
            <a:endCxn id="64" idx="0"/>
          </p:cNvCxnSpPr>
          <p:nvPr/>
        </p:nvCxnSpPr>
        <p:spPr>
          <a:xfrm>
            <a:off x="5557723" y="4315249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ZoneTexte 71"/>
          <p:cNvSpPr txBox="1"/>
          <p:nvPr/>
        </p:nvSpPr>
        <p:spPr>
          <a:xfrm>
            <a:off x="5579726" y="4317454"/>
            <a:ext cx="11926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73" name="Connecteur droit avec flèche 72"/>
          <p:cNvCxnSpPr>
            <a:stCxn id="61" idx="3"/>
            <a:endCxn id="64" idx="1"/>
          </p:cNvCxnSpPr>
          <p:nvPr/>
        </p:nvCxnSpPr>
        <p:spPr>
          <a:xfrm>
            <a:off x="3138795" y="4414819"/>
            <a:ext cx="1712335" cy="761294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ZoneTexte 73"/>
          <p:cNvSpPr txBox="1"/>
          <p:nvPr/>
        </p:nvSpPr>
        <p:spPr>
          <a:xfrm>
            <a:off x="3321053" y="4898392"/>
            <a:ext cx="93775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R17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Connecteur droit avec flèche 74"/>
          <p:cNvCxnSpPr>
            <a:stCxn id="61" idx="3"/>
            <a:endCxn id="67" idx="1"/>
          </p:cNvCxnSpPr>
          <p:nvPr/>
        </p:nvCxnSpPr>
        <p:spPr>
          <a:xfrm flipV="1">
            <a:off x="3138795" y="3830170"/>
            <a:ext cx="1712335" cy="58464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ZoneTexte 75"/>
          <p:cNvSpPr txBox="1"/>
          <p:nvPr/>
        </p:nvSpPr>
        <p:spPr>
          <a:xfrm>
            <a:off x="3289701" y="3594208"/>
            <a:ext cx="106599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a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pic>
        <p:nvPicPr>
          <p:cNvPr id="77" name="Image 7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6" y="4725411"/>
            <a:ext cx="244287" cy="244287"/>
          </a:xfrm>
          <a:prstGeom prst="rect">
            <a:avLst/>
          </a:prstGeom>
        </p:spPr>
      </p:pic>
      <p:pic>
        <p:nvPicPr>
          <p:cNvPr id="78" name="Image 77">
            <a:hlinkClick r:id="rId6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33" y="3977858"/>
            <a:ext cx="244287" cy="244287"/>
          </a:xfrm>
          <a:prstGeom prst="rect">
            <a:avLst/>
          </a:prstGeom>
        </p:spPr>
      </p:pic>
      <p:pic>
        <p:nvPicPr>
          <p:cNvPr id="79" name="Image 78">
            <a:hlinkClick r:id="rId7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5" y="3398943"/>
            <a:ext cx="244287" cy="244287"/>
          </a:xfrm>
          <a:prstGeom prst="rect">
            <a:avLst/>
          </a:prstGeom>
        </p:spPr>
      </p:pic>
      <p:sp>
        <p:nvSpPr>
          <p:cNvPr id="81" name="Ellipse 80"/>
          <p:cNvSpPr/>
          <p:nvPr/>
        </p:nvSpPr>
        <p:spPr>
          <a:xfrm>
            <a:off x="6131920" y="4867257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6156067" y="5151759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7" name="Image 8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91" y="4725914"/>
            <a:ext cx="265754" cy="265117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6293627" y="3250390"/>
            <a:ext cx="12182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/>
              <a:t>U4 </a:t>
            </a:r>
            <a:r>
              <a:rPr lang="fr-FR" altLang="fr-FR" sz="1200" dirty="0" err="1" smtClean="0"/>
              <a:t>had</a:t>
            </a:r>
            <a:r>
              <a:rPr lang="fr-FR" altLang="fr-FR" sz="1200" dirty="0" smtClean="0"/>
              <a:t> princeps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/>
              <a:t> publication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4" name="Connecteur droit avec flèche 93"/>
          <p:cNvCxnSpPr>
            <a:stCxn id="67" idx="3"/>
            <a:endCxn id="114" idx="1"/>
          </p:cNvCxnSpPr>
          <p:nvPr/>
        </p:nvCxnSpPr>
        <p:spPr>
          <a:xfrm>
            <a:off x="6264316" y="3830170"/>
            <a:ext cx="1299715" cy="55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8" name="Image 97">
            <a:hlinkClick r:id="" action="ppaction://noaction"/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34" y="5537220"/>
            <a:ext cx="195612" cy="195612"/>
          </a:xfrm>
          <a:prstGeom prst="rect">
            <a:avLst/>
          </a:prstGeom>
        </p:spPr>
      </p:pic>
      <p:sp>
        <p:nvSpPr>
          <p:cNvPr id="100" name="Rectangle à coins arrondis 99"/>
          <p:cNvSpPr/>
          <p:nvPr/>
        </p:nvSpPr>
        <p:spPr>
          <a:xfrm>
            <a:off x="7568459" y="6533492"/>
            <a:ext cx="3339068" cy="110384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P79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beginning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1802-01-01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P80 end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1802-12-31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label: </a:t>
            </a:r>
            <a:r>
              <a:rPr lang="fr-FR" alt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200" dirty="0" smtClean="0">
                <a:solidFill>
                  <a:schemeClr val="tx1"/>
                </a:solidFill>
                <a:sym typeface="Helvetica Light"/>
              </a:rPr>
              <a:t>1802</a:t>
            </a:r>
            <a:r>
              <a:rPr lang="fr-FR" alt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grpSp>
        <p:nvGrpSpPr>
          <p:cNvPr id="101" name="Groupe 100"/>
          <p:cNvGrpSpPr/>
          <p:nvPr/>
        </p:nvGrpSpPr>
        <p:grpSpPr>
          <a:xfrm>
            <a:off x="7568459" y="5727457"/>
            <a:ext cx="1413186" cy="993350"/>
            <a:chOff x="2809037" y="6020767"/>
            <a:chExt cx="1413186" cy="993350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CRM </a:t>
              </a:r>
              <a:r>
                <a:rPr lang="fr-FR" alt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entity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E52 </a:t>
              </a:r>
              <a:r>
                <a:rPr lang="fr-FR" alt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Timespan</a:t>
              </a:r>
              <a:endParaRPr lang="fr-FR" alt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5" name="ZoneTexte 104"/>
          <p:cNvSpPr txBox="1"/>
          <p:nvPr/>
        </p:nvSpPr>
        <p:spPr>
          <a:xfrm>
            <a:off x="8302099" y="5429351"/>
            <a:ext cx="12592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P4 has </a:t>
            </a:r>
            <a:r>
              <a:rPr lang="fr-FR" alt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timespan</a:t>
            </a:r>
            <a:endParaRPr lang="fr-FR" alt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6" name="Image 105">
            <a:hlinkClick r:id="rId11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67" y="5772666"/>
            <a:ext cx="244287" cy="244287"/>
          </a:xfrm>
          <a:prstGeom prst="rect">
            <a:avLst/>
          </a:prstGeom>
        </p:spPr>
      </p:pic>
      <p:cxnSp>
        <p:nvCxnSpPr>
          <p:cNvPr id="109" name="Connecteur droit avec flèche 108"/>
          <p:cNvCxnSpPr>
            <a:stCxn id="114" idx="2"/>
            <a:endCxn id="102" idx="0"/>
          </p:cNvCxnSpPr>
          <p:nvPr/>
        </p:nvCxnSpPr>
        <p:spPr>
          <a:xfrm>
            <a:off x="8270624" y="4315800"/>
            <a:ext cx="4428" cy="141165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4" name="Image 143">
            <a:hlinkClick r:id="rId12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64" y="3396039"/>
            <a:ext cx="244287" cy="244287"/>
          </a:xfrm>
          <a:prstGeom prst="rect">
            <a:avLst/>
          </a:prstGeom>
        </p:spPr>
      </p:pic>
      <p:cxnSp>
        <p:nvCxnSpPr>
          <p:cNvPr id="17" name="Connecteur en angle 16"/>
          <p:cNvCxnSpPr>
            <a:stCxn id="117" idx="2"/>
            <a:endCxn id="64" idx="2"/>
          </p:cNvCxnSpPr>
          <p:nvPr/>
        </p:nvCxnSpPr>
        <p:spPr>
          <a:xfrm rot="5400000">
            <a:off x="8491751" y="2059594"/>
            <a:ext cx="667569" cy="6535624"/>
          </a:xfrm>
          <a:prstGeom prst="bentConnector3">
            <a:avLst>
              <a:gd name="adj1" fmla="val 488095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2" name="Image 151">
            <a:hlinkClick r:id="rId13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152" y="2712857"/>
            <a:ext cx="244287" cy="244287"/>
          </a:xfrm>
          <a:prstGeom prst="rect">
            <a:avLst/>
          </a:prstGeom>
        </p:spPr>
      </p:pic>
      <p:pic>
        <p:nvPicPr>
          <p:cNvPr id="153" name="Image 152">
            <a:hlinkClick r:id="rId1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53" y="4046506"/>
            <a:ext cx="244287" cy="2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4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Original </a:t>
            </a:r>
            <a:r>
              <a:rPr lang="fr-FR" altLang="fr-FR" dirty="0"/>
              <a:t>notice in </a:t>
            </a:r>
            <a:r>
              <a:rPr lang="fr-FR" altLang="fr-FR" dirty="0" smtClean="0"/>
              <a:t>BNF </a:t>
            </a:r>
            <a:r>
              <a:rPr lang="fr-FR" altLang="fr-FR" dirty="0" err="1" smtClean="0"/>
              <a:t>catalog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alt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1836259"/>
            <a:ext cx="6431983" cy="7605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3327" y="8544064"/>
            <a:ext cx="651691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notice in BNF </a:t>
            </a:r>
            <a:r>
              <a:rPr lang="fr-FR" altLang="fr-FR" sz="1200" dirty="0" err="1" smtClean="0"/>
              <a:t>catalog</a:t>
            </a:r>
            <a:r>
              <a:rPr lang="fr-FR" altLang="fr-FR" sz="1200" dirty="0" smtClean="0"/>
              <a:t> :</a:t>
            </a:r>
          </a:p>
          <a:p>
            <a:r>
              <a:rPr lang="fr-FR" altLang="fr-FR" sz="1200" dirty="0" smtClean="0">
                <a:hlinkClick r:id="rId4"/>
              </a:rPr>
              <a:t>http</a:t>
            </a:r>
            <a:r>
              <a:rPr lang="fr-FR" altLang="fr-FR" sz="1200" dirty="0">
                <a:hlinkClick r:id="rId4"/>
              </a:rPr>
              <a:t>://catalogue.bnf.fr/ark:/</a:t>
            </a:r>
            <a:r>
              <a:rPr lang="fr-FR" altLang="fr-FR" sz="1200" dirty="0" smtClean="0">
                <a:hlinkClick r:id="rId4"/>
              </a:rPr>
              <a:t>12148/cb13908188k.public</a:t>
            </a:r>
            <a:r>
              <a:rPr lang="fr-FR" altLang="fr-FR" sz="1200" dirty="0" smtClean="0"/>
              <a:t> </a:t>
            </a:r>
            <a:endParaRPr lang="fr-FR" alt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7561" y="1814286"/>
            <a:ext cx="8201025" cy="6296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46827" r="27242" b="50394"/>
          <a:stretch/>
        </p:blipFill>
        <p:spPr>
          <a:xfrm>
            <a:off x="7661161" y="4624501"/>
            <a:ext cx="9596325" cy="281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793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Sparql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query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altLang="fr-FR" sz="5400" dirty="0"/>
          </a:p>
        </p:txBody>
      </p:sp>
      <p:sp>
        <p:nvSpPr>
          <p:cNvPr id="8" name="Rectangle 7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altLang="fr-FR" sz="3200" dirty="0" smtClean="0">
                <a:solidFill>
                  <a:schemeClr val="accent4"/>
                </a:solidFill>
              </a:rPr>
              <a:t> all scores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fisrt</a:t>
            </a:r>
            <a:r>
              <a:rPr lang="fr-FR" altLang="fr-FR" sz="3200" dirty="0" smtClean="0">
                <a:solidFill>
                  <a:schemeClr val="accent4"/>
                </a:solidFill>
              </a:rPr>
              <a:t>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published</a:t>
            </a:r>
            <a:r>
              <a:rPr lang="fr-FR" altLang="fr-FR" sz="3200" dirty="0" smtClean="0">
                <a:solidFill>
                  <a:schemeClr val="accent4"/>
                </a:solidFill>
              </a:rPr>
              <a:t> in Vienna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during</a:t>
            </a:r>
            <a:r>
              <a:rPr lang="fr-FR" altLang="fr-FR" sz="3200" dirty="0" smtClean="0">
                <a:solidFill>
                  <a:schemeClr val="accent4"/>
                </a:solidFill>
              </a:rPr>
              <a:t> 19th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century</a:t>
            </a:r>
            <a:r>
              <a:rPr lang="fr-FR" altLang="fr-FR" sz="3200" dirty="0" smtClean="0">
                <a:solidFill>
                  <a:schemeClr val="accent4"/>
                </a:solidFill>
              </a:rPr>
              <a:t>  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39" y="7200324"/>
            <a:ext cx="10254304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altLang="fr-FR" sz="2000" dirty="0" smtClean="0">
                <a:solidFill>
                  <a:schemeClr val="accent4"/>
                </a:solidFill>
              </a:rPr>
              <a:t> of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results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3" y="2332552"/>
            <a:ext cx="15475351" cy="45610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7793" y="6919856"/>
            <a:ext cx="14800186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/>
              <a:t>Access original file </a:t>
            </a:r>
            <a:r>
              <a:rPr lang="fr-FR" altLang="fr-FR" sz="1200" dirty="0"/>
              <a:t>: https://drive.google.com/open?id=0BwopBdic2_jUN2k4SDNSU2hWWmM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7600434"/>
            <a:ext cx="16680102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6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/>
              <a:t>Concert programming</a:t>
            </a:r>
            <a:endParaRPr lang="fr-FR" alt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9794762" y="4233384"/>
            <a:ext cx="2290940" cy="1893821"/>
            <a:chOff x="9857869" y="4086671"/>
            <a:chExt cx="2290940" cy="1893821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60" t="35025" r="30766" b="28556"/>
            <a:stretch/>
          </p:blipFill>
          <p:spPr>
            <a:xfrm>
              <a:off x="9876624" y="4086671"/>
              <a:ext cx="2272185" cy="1893821"/>
            </a:xfrm>
            <a:prstGeom prst="ellipse">
              <a:avLst/>
            </a:prstGeom>
            <a:ln>
              <a:solidFill>
                <a:schemeClr val="tx2"/>
              </a:solidFill>
            </a:ln>
            <a:effectLst>
              <a:softEdge rad="112500"/>
            </a:effectLst>
          </p:spPr>
        </p:pic>
        <p:sp>
          <p:nvSpPr>
            <p:cNvPr id="39" name="Ellipse 38"/>
            <p:cNvSpPr/>
            <p:nvPr/>
          </p:nvSpPr>
          <p:spPr>
            <a:xfrm>
              <a:off x="9857869" y="4279124"/>
              <a:ext cx="1961960" cy="1550529"/>
            </a:xfrm>
            <a:prstGeom prst="ellips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altLang="fr-FR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093126" y="3803969"/>
            <a:ext cx="1413186" cy="970156"/>
            <a:chOff x="2809037" y="6043961"/>
            <a:chExt cx="1413186" cy="970156"/>
          </a:xfrm>
        </p:grpSpPr>
        <p:sp>
          <p:nvSpPr>
            <p:cNvPr id="41" name="Rectangle à coins arrondis 4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2" name="Rectangle à coins arrondis 4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F28 Expression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alt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8512054" y="4507224"/>
            <a:ext cx="1413186" cy="970156"/>
            <a:chOff x="2809037" y="6043961"/>
            <a:chExt cx="1413186" cy="970156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Rectangle à coins arrondis 4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F25 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Performance  Plan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8512054" y="3161281"/>
            <a:ext cx="1413186" cy="970156"/>
            <a:chOff x="2809037" y="6043961"/>
            <a:chExt cx="1413186" cy="970156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Rectangle à coins arrondis 4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F20 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Performance  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49" name="ZoneTexte 48"/>
          <p:cNvSpPr txBox="1"/>
          <p:nvPr/>
        </p:nvSpPr>
        <p:spPr>
          <a:xfrm>
            <a:off x="9314962" y="4153113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50" name="Connecteur droit avec flèche 49"/>
          <p:cNvCxnSpPr>
            <a:stCxn id="41" idx="3"/>
            <a:endCxn id="44" idx="1"/>
          </p:cNvCxnSpPr>
          <p:nvPr/>
        </p:nvCxnSpPr>
        <p:spPr>
          <a:xfrm>
            <a:off x="7506312" y="4289048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7569128" y="4687310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2" name="Connecteur droit avec flèche 51"/>
          <p:cNvCxnSpPr>
            <a:stCxn id="41" idx="3"/>
            <a:endCxn id="47" idx="1"/>
          </p:cNvCxnSpPr>
          <p:nvPr/>
        </p:nvCxnSpPr>
        <p:spPr>
          <a:xfrm flipV="1">
            <a:off x="7506312" y="3646359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ZoneTexte 52"/>
          <p:cNvSpPr txBox="1"/>
          <p:nvPr/>
        </p:nvSpPr>
        <p:spPr>
          <a:xfrm>
            <a:off x="7506312" y="3313704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54" name="Connecteur droit avec flèche 53"/>
          <p:cNvCxnSpPr>
            <a:stCxn id="47" idx="2"/>
            <a:endCxn id="44" idx="0"/>
          </p:cNvCxnSpPr>
          <p:nvPr/>
        </p:nvCxnSpPr>
        <p:spPr>
          <a:xfrm>
            <a:off x="9218647" y="4131438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Connecteur en angle 54"/>
          <p:cNvCxnSpPr>
            <a:stCxn id="44" idx="2"/>
            <a:endCxn id="76" idx="2"/>
          </p:cNvCxnSpPr>
          <p:nvPr/>
        </p:nvCxnSpPr>
        <p:spPr>
          <a:xfrm rot="5400000" flipH="1">
            <a:off x="5612613" y="1871347"/>
            <a:ext cx="368113" cy="6843954"/>
          </a:xfrm>
          <a:prstGeom prst="bentConnector3">
            <a:avLst>
              <a:gd name="adj1" fmla="val -62100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ZoneTexte 55"/>
          <p:cNvSpPr txBox="1"/>
          <p:nvPr/>
        </p:nvSpPr>
        <p:spPr>
          <a:xfrm>
            <a:off x="8340201" y="5681967"/>
            <a:ext cx="8784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7953870" y="7778670"/>
            <a:ext cx="1413186" cy="970156"/>
            <a:chOff x="2809037" y="6043961"/>
            <a:chExt cx="1413186" cy="97015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0520339" y="7730848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M27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9359281" y="6536521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cxnSp>
        <p:nvCxnSpPr>
          <p:cNvPr id="66" name="Connecteur droit avec flèche 65"/>
          <p:cNvCxnSpPr>
            <a:stCxn id="64" idx="2"/>
            <a:endCxn id="58" idx="0"/>
          </p:cNvCxnSpPr>
          <p:nvPr/>
        </p:nvCxnSpPr>
        <p:spPr>
          <a:xfrm flipH="1">
            <a:off x="8660464" y="7506678"/>
            <a:ext cx="1405411" cy="27199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ZoneTexte 66"/>
          <p:cNvSpPr txBox="1"/>
          <p:nvPr/>
        </p:nvSpPr>
        <p:spPr>
          <a:xfrm>
            <a:off x="7949861" y="7292093"/>
            <a:ext cx="1365758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>
                <a:solidFill>
                  <a:schemeClr val="tx1"/>
                </a:solidFill>
                <a:sym typeface="Helvetica Light"/>
              </a:rPr>
              <a:t>has association </a:t>
            </a:r>
            <a:r>
              <a:rPr lang="fr-FR" altLang="fr-FR" sz="1100" err="1">
                <a:solidFill>
                  <a:schemeClr val="tx1"/>
                </a:solidFill>
                <a:sym typeface="Helvetica Light"/>
              </a:rPr>
              <a:t>with</a:t>
            </a:r>
            <a:endParaRPr lang="fr-FR" altLang="fr-FR" sz="1100">
              <a:solidFill>
                <a:schemeClr val="tx1"/>
              </a:solidFill>
              <a:sym typeface="Helvetica Light"/>
            </a:endParaRPr>
          </a:p>
        </p:txBody>
      </p:sp>
      <p:cxnSp>
        <p:nvCxnSpPr>
          <p:cNvPr id="68" name="Connecteur droit avec flèche 67"/>
          <p:cNvCxnSpPr>
            <a:stCxn id="64" idx="2"/>
            <a:endCxn id="61" idx="0"/>
          </p:cNvCxnSpPr>
          <p:nvPr/>
        </p:nvCxnSpPr>
        <p:spPr>
          <a:xfrm>
            <a:off x="10065874" y="7506678"/>
            <a:ext cx="1161058" cy="22417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ZoneTexte 68"/>
          <p:cNvSpPr txBox="1"/>
          <p:nvPr/>
        </p:nvSpPr>
        <p:spPr>
          <a:xfrm>
            <a:off x="10839434" y="7322921"/>
            <a:ext cx="14042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association </a:t>
            </a: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with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Connecteur en angle 69"/>
          <p:cNvCxnSpPr>
            <a:stCxn id="64" idx="0"/>
            <a:endCxn id="44" idx="3"/>
          </p:cNvCxnSpPr>
          <p:nvPr/>
        </p:nvCxnSpPr>
        <p:spPr>
          <a:xfrm rot="16200000" flipV="1">
            <a:off x="9223448" y="5694095"/>
            <a:ext cx="1544219" cy="140634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ZoneTexte 70"/>
          <p:cNvSpPr txBox="1"/>
          <p:nvPr/>
        </p:nvSpPr>
        <p:spPr>
          <a:xfrm>
            <a:off x="10065874" y="6215993"/>
            <a:ext cx="104195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should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987096" y="2041596"/>
            <a:ext cx="761533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Publication of concert program :</a:t>
            </a:r>
          </a:p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2nd to 6th May 2004</a:t>
            </a:r>
          </a:p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Concert Nocturne 1 Clairs de </a:t>
            </a:r>
            <a:r>
              <a:rPr lang="fr-FR" altLang="fr-FR" sz="1400" b="1" smtClean="0">
                <a:solidFill>
                  <a:schemeClr val="accent4"/>
                </a:solidFill>
                <a:sym typeface="Helvetica Light"/>
              </a:rPr>
              <a:t>lune at </a:t>
            </a:r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Philharmonie of </a:t>
            </a:r>
            <a:r>
              <a:rPr lang="fr-FR" altLang="fr-FR" sz="1400" b="1" smtClean="0">
                <a:solidFill>
                  <a:schemeClr val="accent4"/>
                </a:solidFill>
                <a:sym typeface="Helvetica Light"/>
              </a:rPr>
              <a:t>Paris</a:t>
            </a:r>
            <a:endParaRPr lang="fr-FR" altLang="fr-FR" sz="1400" b="1">
              <a:solidFill>
                <a:schemeClr val="accent4"/>
              </a:solidFill>
            </a:endParaRPr>
          </a:p>
        </p:txBody>
      </p:sp>
      <p:sp>
        <p:nvSpPr>
          <p:cNvPr id="73" name="Triangle isocèle 72"/>
          <p:cNvSpPr/>
          <p:nvPr/>
        </p:nvSpPr>
        <p:spPr>
          <a:xfrm flipV="1">
            <a:off x="6075276" y="2876655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alt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9240" y="2041596"/>
            <a:ext cx="2504257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alt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alt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alt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alt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alt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914215" y="3754037"/>
            <a:ext cx="2920956" cy="135523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altLang="fr-FR" sz="105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genre: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4" invalidUrl="http://data.doremus.org/sparql?default-graph-uri=&amp;query=DEFINE+sql:describe-mode+&quot;CBD&quot;&#13;&#10;describe+&lt;http://data.doremus.org/vocabulary/iaml/genre/sn&gt;+where&#13;&#10;{}&#13;&#10;&amp;format=text/html&amp;timeout=0&amp;debug=on"/>
              </a:rPr>
              <a:t>sonata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key: </a:t>
            </a:r>
            <a:r>
              <a:rPr lang="fr-FR" altLang="fr-FR" sz="1050">
                <a:hlinkClick r:id="rId5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C </a:t>
            </a:r>
            <a:r>
              <a:rPr lang="fr-FR" altLang="fr-FR" sz="1050" err="1">
                <a:hlinkClick r:id="rId6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sharp</a:t>
            </a:r>
            <a:r>
              <a:rPr lang="fr-FR" altLang="fr-FR" sz="1050">
                <a:hlinkClick r:id="rId7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 Minor</a:t>
            </a:r>
            <a:endParaRPr lang="fr-FR" altLang="fr-FR" sz="10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7" name="Groupe 76"/>
          <p:cNvGrpSpPr/>
          <p:nvPr/>
        </p:nvGrpSpPr>
        <p:grpSpPr>
          <a:xfrm>
            <a:off x="914215" y="3012006"/>
            <a:ext cx="1413186" cy="970156"/>
            <a:chOff x="2809037" y="6043961"/>
            <a:chExt cx="1413186" cy="970156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80" name="Image 79">
            <a:hlinkClick r:id="rId8" invalidUrl="http://data.doremus.org/sparql?default-graph-uri=&amp;query=DEFINE+sql:describe-mode+&quot;SCBD&quot;&#13;&#10;describe+&lt;http://data.doremus.org/expression/d72301f0-0aba-3ba6-93e5-c4efbee9c6ea&gt;+where&#13;&#10;{}&#13;&#10;&amp;format=text/html&amp;timeout=0&amp;debug=on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11" y="3046382"/>
            <a:ext cx="244287" cy="244287"/>
          </a:xfrm>
          <a:prstGeom prst="rect">
            <a:avLst/>
          </a:prstGeom>
        </p:spPr>
      </p:pic>
      <p:sp>
        <p:nvSpPr>
          <p:cNvPr id="81" name="Pentagone 80"/>
          <p:cNvSpPr/>
          <p:nvPr/>
        </p:nvSpPr>
        <p:spPr>
          <a:xfrm flipH="1">
            <a:off x="2358664" y="4783232"/>
            <a:ext cx="420614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alt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Pentagone 81">
            <a:hlinkClick r:id="rId10" invalidUrl="http://data.doremus.org/sparql?default-graph-uri=&amp;query=DEFINE+sql:describe-mode+&quot;CBD&quot;&#13;&#10;describe+&lt;http://data.doremus.org/vocabulary/iaml/genre/&gt;+where&#13;&#10;{}&#13;&#10;&amp;format=text/html&amp;timeout=0&amp;debug=on"/>
          </p:cNvPr>
          <p:cNvSpPr/>
          <p:nvPr/>
        </p:nvSpPr>
        <p:spPr>
          <a:xfrm flipH="1">
            <a:off x="2358664" y="4545396"/>
            <a:ext cx="502088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105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alt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2195005" y="3325588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2219152" y="3610090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Triangle isocèle 84"/>
          <p:cNvSpPr/>
          <p:nvPr/>
        </p:nvSpPr>
        <p:spPr>
          <a:xfrm flipV="1">
            <a:off x="914215" y="2595745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910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Musical performance</a:t>
            </a:r>
            <a:endParaRPr lang="fr-FR" altLang="fr-FR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65" y="6962755"/>
            <a:ext cx="2137967" cy="1419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7" name="Groupe 86"/>
          <p:cNvGrpSpPr/>
          <p:nvPr/>
        </p:nvGrpSpPr>
        <p:grpSpPr>
          <a:xfrm>
            <a:off x="9146980" y="6331278"/>
            <a:ext cx="1413186" cy="970156"/>
            <a:chOff x="2809037" y="6043961"/>
            <a:chExt cx="1413186" cy="970156"/>
          </a:xfrm>
        </p:grpSpPr>
        <p:sp>
          <p:nvSpPr>
            <p:cNvPr id="88" name="Rectangle à coins arrondis 8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Rectangle à coins arrondis 8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M28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243585" y="2383659"/>
            <a:ext cx="1413186" cy="970156"/>
            <a:chOff x="2809037" y="6043961"/>
            <a:chExt cx="1413186" cy="970156"/>
          </a:xfrm>
        </p:grpSpPr>
        <p:sp>
          <p:nvSpPr>
            <p:cNvPr id="91" name="Rectangle à coins arrondis 9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2" name="Rectangle à coins arrondis 9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cxnSp>
        <p:nvCxnSpPr>
          <p:cNvPr id="93" name="Connecteur droit avec flèche 92"/>
          <p:cNvCxnSpPr>
            <a:stCxn id="107" idx="2"/>
            <a:endCxn id="99" idx="0"/>
          </p:cNvCxnSpPr>
          <p:nvPr/>
        </p:nvCxnSpPr>
        <p:spPr>
          <a:xfrm flipH="1">
            <a:off x="6564325" y="5125819"/>
            <a:ext cx="1390946" cy="117019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ZoneTexte 93"/>
          <p:cNvSpPr txBox="1"/>
          <p:nvPr/>
        </p:nvSpPr>
        <p:spPr>
          <a:xfrm>
            <a:off x="6105124" y="5574979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95" name="Connecteur droit avec flèche 94"/>
          <p:cNvCxnSpPr>
            <a:stCxn id="107" idx="2"/>
            <a:endCxn id="88" idx="0"/>
          </p:cNvCxnSpPr>
          <p:nvPr/>
        </p:nvCxnSpPr>
        <p:spPr>
          <a:xfrm>
            <a:off x="7955271" y="5125819"/>
            <a:ext cx="1898302" cy="120545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ZoneTexte 95"/>
          <p:cNvSpPr txBox="1"/>
          <p:nvPr/>
        </p:nvSpPr>
        <p:spPr>
          <a:xfrm>
            <a:off x="7203953" y="3353815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50" y="6826288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8" name="Groupe 97"/>
          <p:cNvGrpSpPr/>
          <p:nvPr/>
        </p:nvGrpSpPr>
        <p:grpSpPr>
          <a:xfrm>
            <a:off x="5857732" y="6296010"/>
            <a:ext cx="1413186" cy="970156"/>
            <a:chOff x="2809037" y="6043961"/>
            <a:chExt cx="1413186" cy="970156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0" name="Rectangle à coins arrondis 99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8178770" y="1121978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2nd May 2004</a:t>
            </a:r>
          </a:p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Concert Nocturne 1 Clairs de lune</a:t>
            </a:r>
          </a:p>
          <a:p>
            <a:r>
              <a:rPr lang="fr-FR" altLang="fr-FR" sz="1400" b="1">
                <a:solidFill>
                  <a:schemeClr val="accent4"/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102" name="Triangle isocèle 101"/>
          <p:cNvSpPr/>
          <p:nvPr/>
        </p:nvSpPr>
        <p:spPr>
          <a:xfrm flipV="1">
            <a:off x="8253873" y="1892772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3" name="Groupe 102"/>
          <p:cNvGrpSpPr/>
          <p:nvPr/>
        </p:nvGrpSpPr>
        <p:grpSpPr>
          <a:xfrm>
            <a:off x="9676413" y="4879976"/>
            <a:ext cx="1413186" cy="970156"/>
            <a:chOff x="2809037" y="6043961"/>
            <a:chExt cx="1413186" cy="970156"/>
          </a:xfrm>
        </p:grpSpPr>
        <p:sp>
          <p:nvSpPr>
            <p:cNvPr id="104" name="Rectangle à coins arrondis 10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5" name="Rectangle à coins arrondis 10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M43 </a:t>
              </a:r>
              <a:r>
                <a:rPr lang="fr-FR" altLang="fr-FR" sz="105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alt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  <a:endParaRPr lang="fr-FR" alt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6" name="Groupe 105"/>
          <p:cNvGrpSpPr/>
          <p:nvPr/>
        </p:nvGrpSpPr>
        <p:grpSpPr>
          <a:xfrm>
            <a:off x="7248678" y="4155663"/>
            <a:ext cx="1413186" cy="970156"/>
            <a:chOff x="2809037" y="6043961"/>
            <a:chExt cx="1413186" cy="970156"/>
          </a:xfrm>
        </p:grpSpPr>
        <p:sp>
          <p:nvSpPr>
            <p:cNvPr id="107" name="Rectangle à coins arrondis 10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8" name="Rectangle à coins arrondis 10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dirty="0" smtClean="0">
                  <a:solidFill>
                    <a:schemeClr val="tx1"/>
                  </a:solidFill>
                  <a:sym typeface="Helvetica Light"/>
                </a:rPr>
                <a:t>M42 </a:t>
              </a:r>
              <a:r>
                <a:rPr lang="fr-FR" altLang="fr-FR" sz="1050" dirty="0" err="1" smtClean="0">
                  <a:solidFill>
                    <a:schemeClr val="tx1"/>
                  </a:solidFill>
                  <a:sym typeface="Helvetica Light"/>
                </a:rPr>
                <a:t>Performed</a:t>
              </a:r>
              <a:r>
                <a:rPr lang="fr-FR" altLang="fr-FR" sz="1050" dirty="0" smtClean="0">
                  <a:solidFill>
                    <a:schemeClr val="tx1"/>
                  </a:solidFill>
                  <a:sym typeface="Helvetica Light"/>
                </a:rPr>
                <a:t> Expression </a:t>
              </a:r>
              <a:r>
                <a:rPr lang="fr-FR" altLang="fr-FR" sz="1050" dirty="0" err="1" smtClean="0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altLang="fr-FR" sz="1050" dirty="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109" name="Groupe 108"/>
          <p:cNvGrpSpPr/>
          <p:nvPr/>
        </p:nvGrpSpPr>
        <p:grpSpPr>
          <a:xfrm>
            <a:off x="9674929" y="3578771"/>
            <a:ext cx="1413186" cy="970156"/>
            <a:chOff x="2809037" y="6043961"/>
            <a:chExt cx="1413186" cy="970156"/>
          </a:xfrm>
        </p:grpSpPr>
        <p:sp>
          <p:nvSpPr>
            <p:cNvPr id="110" name="Rectangle à coins arrondis 10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1" name="Rectangle à coins arrondis 11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M44 </a:t>
              </a:r>
              <a:r>
                <a:rPr lang="fr-FR" altLang="fr-FR" sz="1050" dirty="0" err="1" smtClean="0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altLang="fr-FR" sz="1050" dirty="0" smtClean="0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05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12" name="ZoneTexte 111"/>
          <p:cNvSpPr txBox="1"/>
          <p:nvPr/>
        </p:nvSpPr>
        <p:spPr>
          <a:xfrm>
            <a:off x="10577118" y="4575126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13" name="Connecteur droit avec flèche 112"/>
          <p:cNvCxnSpPr>
            <a:stCxn id="107" idx="3"/>
            <a:endCxn id="104" idx="1"/>
          </p:cNvCxnSpPr>
          <p:nvPr/>
        </p:nvCxnSpPr>
        <p:spPr>
          <a:xfrm>
            <a:off x="8661864" y="4640741"/>
            <a:ext cx="1014549" cy="72431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ZoneTexte 113"/>
          <p:cNvSpPr txBox="1"/>
          <p:nvPr/>
        </p:nvSpPr>
        <p:spPr>
          <a:xfrm>
            <a:off x="8951188" y="5215791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Connecteur droit avec flèche 114"/>
          <p:cNvCxnSpPr>
            <a:stCxn id="107" idx="3"/>
            <a:endCxn id="110" idx="1"/>
          </p:cNvCxnSpPr>
          <p:nvPr/>
        </p:nvCxnSpPr>
        <p:spPr>
          <a:xfrm flipV="1">
            <a:off x="8661864" y="4063849"/>
            <a:ext cx="1013065" cy="57689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ZoneTexte 115"/>
          <p:cNvSpPr txBox="1"/>
          <p:nvPr/>
        </p:nvSpPr>
        <p:spPr>
          <a:xfrm>
            <a:off x="8643801" y="3735709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117" name="Connecteur droit avec flèche 116"/>
          <p:cNvCxnSpPr>
            <a:stCxn id="110" idx="2"/>
            <a:endCxn id="104" idx="0"/>
          </p:cNvCxnSpPr>
          <p:nvPr/>
        </p:nvCxnSpPr>
        <p:spPr>
          <a:xfrm>
            <a:off x="10381522" y="4548927"/>
            <a:ext cx="1484" cy="33104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Connecteur droit avec flèche 117"/>
          <p:cNvCxnSpPr>
            <a:stCxn id="91" idx="2"/>
            <a:endCxn id="107" idx="0"/>
          </p:cNvCxnSpPr>
          <p:nvPr/>
        </p:nvCxnSpPr>
        <p:spPr>
          <a:xfrm>
            <a:off x="7950178" y="3353815"/>
            <a:ext cx="5093" cy="80184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ZoneTexte 118"/>
          <p:cNvSpPr txBox="1"/>
          <p:nvPr/>
        </p:nvSpPr>
        <p:spPr>
          <a:xfrm>
            <a:off x="8014066" y="5599688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sp>
        <p:nvSpPr>
          <p:cNvPr id="120" name="ZoneTexte 119"/>
          <p:cNvSpPr txBox="1"/>
          <p:nvPr/>
        </p:nvSpPr>
        <p:spPr>
          <a:xfrm>
            <a:off x="11156565" y="5369844"/>
            <a:ext cx="176170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performed</a:t>
            </a: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expression of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1" name="Connecteur en angle 120"/>
          <p:cNvCxnSpPr>
            <a:stCxn id="104" idx="3"/>
            <a:endCxn id="124" idx="2"/>
          </p:cNvCxnSpPr>
          <p:nvPr/>
        </p:nvCxnSpPr>
        <p:spPr>
          <a:xfrm flipV="1">
            <a:off x="11089599" y="4816060"/>
            <a:ext cx="4175532" cy="548994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2" name="ZoneTexte 121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alt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3709678" y="1748389"/>
            <a:ext cx="2504257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alt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alt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alt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alt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alt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Rectangle à coins arrondis 123"/>
          <p:cNvSpPr/>
          <p:nvPr/>
        </p:nvSpPr>
        <p:spPr>
          <a:xfrm>
            <a:off x="13804653" y="3460830"/>
            <a:ext cx="2920956" cy="135523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altLang="fr-FR" sz="105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alt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genre: </a:t>
            </a:r>
            <a:r>
              <a:rPr lang="fr-FR" alt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5" invalidUrl="http://data.doremus.org/sparql?default-graph-uri=&amp;query=DEFINE+sql:describe-mode+&quot;CBD&quot;&#13;&#10;describe+&lt;http://data.doremus.org/vocabulary/iaml/genre/sn&gt;+where&#13;&#10;{}&#13;&#10;&amp;format=text/html&amp;timeout=0&amp;debug=on"/>
              </a:rPr>
              <a:t>sonata</a:t>
            </a:r>
            <a:endParaRPr lang="fr-FR" alt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alt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key: </a:t>
            </a:r>
            <a:r>
              <a:rPr lang="fr-FR" altLang="fr-FR" sz="1050">
                <a:hlinkClick r:id="rId6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C </a:t>
            </a:r>
            <a:r>
              <a:rPr lang="fr-FR" altLang="fr-FR" sz="1050" err="1">
                <a:hlinkClick r:id="rId7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sharp</a:t>
            </a:r>
            <a:r>
              <a:rPr lang="fr-FR" altLang="fr-FR" sz="1050">
                <a:hlinkClick r:id="rId8" invalidUrl="http://data.doremus.org/sparql?default-graph-uri=&amp;query=DEFINE+sql:describe-mode+&quot;CBD&quot;&#13;&#10;describe+&lt;http://data.doremus.org/vocabulary/key/cxm&gt;+where&#13;&#10;{}&#13;&#10;&amp;format=text/html&amp;timeout=0&amp;debug=on"/>
              </a:rPr>
              <a:t> Minor</a:t>
            </a:r>
            <a:endParaRPr lang="fr-FR" altLang="fr-FR" sz="10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5" name="Groupe 124"/>
          <p:cNvGrpSpPr/>
          <p:nvPr/>
        </p:nvGrpSpPr>
        <p:grpSpPr>
          <a:xfrm>
            <a:off x="13804653" y="2718799"/>
            <a:ext cx="1413186" cy="970156"/>
            <a:chOff x="2809037" y="6043961"/>
            <a:chExt cx="1413186" cy="970156"/>
          </a:xfrm>
        </p:grpSpPr>
        <p:sp>
          <p:nvSpPr>
            <p:cNvPr id="126" name="Rectangle à coins arrondis 12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7" name="Rectangle à coins arrondis 12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128" name="Image 127">
            <a:hlinkClick r:id="rId9" invalidUrl="http://data.doremus.org/sparql?default-graph-uri=&amp;query=DEFINE+sql:describe-mode+&quot;SCBD&quot;&#13;&#10;describe+&lt;http://data.doremus.org/expression/d72301f0-0aba-3ba6-93e5-c4efbee9c6ea&gt;+where&#13;&#10;{}&#13;&#10;&amp;format=text/html&amp;timeout=0&amp;debug=on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449" y="2753175"/>
            <a:ext cx="244287" cy="244287"/>
          </a:xfrm>
          <a:prstGeom prst="rect">
            <a:avLst/>
          </a:prstGeom>
        </p:spPr>
      </p:pic>
      <p:sp>
        <p:nvSpPr>
          <p:cNvPr id="129" name="Pentagone 128"/>
          <p:cNvSpPr/>
          <p:nvPr/>
        </p:nvSpPr>
        <p:spPr>
          <a:xfrm flipH="1">
            <a:off x="15249102" y="4490025"/>
            <a:ext cx="420614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alt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Pentagone 129">
            <a:hlinkClick r:id="rId11" invalidUrl="http://data.doremus.org/sparql?default-graph-uri=&amp;query=DEFINE+sql:describe-mode+&quot;CBD&quot;&#13;&#10;describe+&lt;http://data.doremus.org/vocabulary/iaml/genre/&gt;+where&#13;&#10;{}&#13;&#10;&amp;format=text/html&amp;timeout=0&amp;debug=on"/>
          </p:cNvPr>
          <p:cNvSpPr/>
          <p:nvPr/>
        </p:nvSpPr>
        <p:spPr>
          <a:xfrm flipH="1">
            <a:off x="15249102" y="4252189"/>
            <a:ext cx="502088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105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alt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5085443" y="3032381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2" name="Ellipse 131"/>
          <p:cNvSpPr/>
          <p:nvPr/>
        </p:nvSpPr>
        <p:spPr>
          <a:xfrm>
            <a:off x="15109590" y="3316883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3" name="Triangle isocèle 132"/>
          <p:cNvSpPr/>
          <p:nvPr/>
        </p:nvSpPr>
        <p:spPr>
          <a:xfrm flipV="1">
            <a:off x="13804653" y="2302538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32602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 recording </a:t>
            </a:r>
            <a:endParaRPr lang="fr-FR" alt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8097011" y="4908481"/>
            <a:ext cx="1413186" cy="970156"/>
            <a:chOff x="2809037" y="6043961"/>
            <a:chExt cx="1413186" cy="970156"/>
          </a:xfrm>
        </p:grpSpPr>
        <p:sp>
          <p:nvSpPr>
            <p:cNvPr id="54" name="Rectangle à coins arrondis 5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F29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Recording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</a:t>
              </a:r>
              <a:r>
                <a:rPr lang="fr-FR" altLang="fr-FR" sz="1050" err="1">
                  <a:solidFill>
                    <a:schemeClr val="tx1"/>
                  </a:solidFill>
                  <a:sym typeface="Helvetica Light"/>
                </a:rPr>
                <a:t>Event</a:t>
              </a:r>
              <a:endParaRPr lang="fr-FR" alt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10515939" y="5611736"/>
            <a:ext cx="1413186" cy="970156"/>
            <a:chOff x="2809037" y="6043961"/>
            <a:chExt cx="1413186" cy="970156"/>
          </a:xfrm>
        </p:grpSpPr>
        <p:sp>
          <p:nvSpPr>
            <p:cNvPr id="57" name="Rectangle à coins arrondis 5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F26 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Recording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10515939" y="4265793"/>
            <a:ext cx="1413186" cy="970156"/>
            <a:chOff x="2809037" y="6043961"/>
            <a:chExt cx="1413186" cy="970156"/>
          </a:xfrm>
        </p:grpSpPr>
        <p:sp>
          <p:nvSpPr>
            <p:cNvPr id="60" name="Rectangle à coins arrondis 5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Rectangle à coins arrondis 6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F21 </a:t>
              </a:r>
              <a:r>
                <a:rPr lang="fr-FR" altLang="fr-FR" sz="1050" err="1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Recording</a:t>
              </a: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  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62" name="ZoneTexte 61"/>
          <p:cNvSpPr txBox="1"/>
          <p:nvPr/>
        </p:nvSpPr>
        <p:spPr>
          <a:xfrm>
            <a:off x="11318847" y="5257625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63" name="Connecteur droit avec flèche 62"/>
          <p:cNvCxnSpPr>
            <a:stCxn id="54" idx="3"/>
            <a:endCxn id="57" idx="1"/>
          </p:cNvCxnSpPr>
          <p:nvPr/>
        </p:nvCxnSpPr>
        <p:spPr>
          <a:xfrm>
            <a:off x="9510197" y="5393560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ZoneTexte 63"/>
          <p:cNvSpPr txBox="1"/>
          <p:nvPr/>
        </p:nvSpPr>
        <p:spPr>
          <a:xfrm>
            <a:off x="9573013" y="5791822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Connecteur droit avec flèche 64"/>
          <p:cNvCxnSpPr>
            <a:stCxn id="54" idx="3"/>
            <a:endCxn id="60" idx="1"/>
          </p:cNvCxnSpPr>
          <p:nvPr/>
        </p:nvCxnSpPr>
        <p:spPr>
          <a:xfrm flipV="1">
            <a:off x="9510197" y="4750871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ZoneTexte 65"/>
          <p:cNvSpPr txBox="1"/>
          <p:nvPr/>
        </p:nvSpPr>
        <p:spPr>
          <a:xfrm>
            <a:off x="9510197" y="4418216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alt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67" name="Connecteur droit avec flèche 66"/>
          <p:cNvCxnSpPr>
            <a:stCxn id="60" idx="2"/>
            <a:endCxn id="57" idx="0"/>
          </p:cNvCxnSpPr>
          <p:nvPr/>
        </p:nvCxnSpPr>
        <p:spPr>
          <a:xfrm>
            <a:off x="11222532" y="523595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ZoneTexte 67"/>
          <p:cNvSpPr txBox="1"/>
          <p:nvPr/>
        </p:nvSpPr>
        <p:spPr>
          <a:xfrm>
            <a:off x="7313697" y="5076765"/>
            <a:ext cx="65883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recorded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alt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0" name="Groupe 69"/>
          <p:cNvGrpSpPr/>
          <p:nvPr/>
        </p:nvGrpSpPr>
        <p:grpSpPr>
          <a:xfrm>
            <a:off x="3799092" y="4892607"/>
            <a:ext cx="1413186" cy="970156"/>
            <a:chOff x="2809037" y="6043961"/>
            <a:chExt cx="1413186" cy="97015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3799092" y="3763233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2nd May 2004</a:t>
            </a:r>
          </a:p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Concert Nocturne 1 Clairs de lune</a:t>
            </a:r>
          </a:p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74" name="Triangle isocèle 73"/>
          <p:cNvSpPr/>
          <p:nvPr/>
        </p:nvSpPr>
        <p:spPr>
          <a:xfrm flipV="1">
            <a:off x="3894318" y="4501897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Connecteur droit avec flèche 74"/>
          <p:cNvCxnSpPr>
            <a:stCxn id="54" idx="1"/>
            <a:endCxn id="71" idx="3"/>
          </p:cNvCxnSpPr>
          <p:nvPr/>
        </p:nvCxnSpPr>
        <p:spPr>
          <a:xfrm flipH="1" flipV="1">
            <a:off x="5212278" y="5377685"/>
            <a:ext cx="2884733" cy="15874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Rectangle 75"/>
          <p:cNvSpPr/>
          <p:nvPr/>
        </p:nvSpPr>
        <p:spPr>
          <a:xfrm>
            <a:off x="8097011" y="2895305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>
                <a:solidFill>
                  <a:schemeClr val="accent4"/>
                </a:solidFill>
                <a:sym typeface="Helvetica Light"/>
              </a:rPr>
              <a:t>Recording of Concert Nocturne 1 Clairs de lune. May 2nd 2004. Philharmonie of Paris</a:t>
            </a:r>
          </a:p>
        </p:txBody>
      </p:sp>
      <p:sp>
        <p:nvSpPr>
          <p:cNvPr id="77" name="Triangle isocèle 76"/>
          <p:cNvSpPr/>
          <p:nvPr/>
        </p:nvSpPr>
        <p:spPr>
          <a:xfrm flipV="1">
            <a:off x="8172114" y="3666099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816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Editing tracks</a:t>
            </a:r>
            <a:endParaRPr lang="fr-FR" alt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20" y="6970238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76" y="6805980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2" name="Groupe 31"/>
          <p:cNvGrpSpPr/>
          <p:nvPr/>
        </p:nvGrpSpPr>
        <p:grpSpPr>
          <a:xfrm>
            <a:off x="5638068" y="4379046"/>
            <a:ext cx="1413186" cy="970156"/>
            <a:chOff x="2809037" y="6043961"/>
            <a:chExt cx="1413186" cy="970156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sym typeface="Helvetica Light"/>
                </a:rPr>
                <a:t>M29 </a:t>
              </a:r>
              <a:r>
                <a:rPr lang="fr-FR" altLang="fr-FR" sz="1050" err="1" smtClean="0">
                  <a:solidFill>
                    <a:schemeClr val="tx1"/>
                  </a:solidFill>
                  <a:sym typeface="Helvetica Light"/>
                </a:rPr>
                <a:t>Editing</a:t>
              </a:r>
              <a:endParaRPr lang="fr-FR" alt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8122963" y="4379047"/>
            <a:ext cx="1413186" cy="970156"/>
            <a:chOff x="2809037" y="6043961"/>
            <a:chExt cx="1413186" cy="970156"/>
          </a:xfrm>
        </p:grpSpPr>
        <p:sp>
          <p:nvSpPr>
            <p:cNvPr id="36" name="Rectangle à coins arrondis 3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Rectangle à coins arrondis 3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M46 Set of </a:t>
              </a:r>
              <a:r>
                <a:rPr lang="fr-FR" alt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Tracks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38" name="Connecteur droit avec flèche 37"/>
          <p:cNvCxnSpPr>
            <a:stCxn id="33" idx="3"/>
            <a:endCxn id="36" idx="1"/>
          </p:cNvCxnSpPr>
          <p:nvPr/>
        </p:nvCxnSpPr>
        <p:spPr>
          <a:xfrm>
            <a:off x="7051254" y="4864124"/>
            <a:ext cx="1071709" cy="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ZoneTexte 38"/>
          <p:cNvSpPr txBox="1"/>
          <p:nvPr/>
        </p:nvSpPr>
        <p:spPr>
          <a:xfrm>
            <a:off x="7166919" y="4602918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071442" y="4906709"/>
            <a:ext cx="48731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edited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6956216" y="6377785"/>
            <a:ext cx="1413186" cy="970156"/>
            <a:chOff x="2809037" y="6043961"/>
            <a:chExt cx="1413186" cy="970156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M24 </a:t>
              </a:r>
              <a:r>
                <a:rPr lang="fr-FR" alt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9326715" y="6377785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M24 </a:t>
              </a:r>
              <a:r>
                <a:rPr lang="fr-FR" alt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47" name="Connecteur droit avec flèche 46"/>
          <p:cNvCxnSpPr>
            <a:stCxn id="36" idx="2"/>
            <a:endCxn id="42" idx="0"/>
          </p:cNvCxnSpPr>
          <p:nvPr/>
        </p:nvCxnSpPr>
        <p:spPr>
          <a:xfrm flipH="1">
            <a:off x="7662809" y="5349203"/>
            <a:ext cx="1166747" cy="102858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avec flèche 47"/>
          <p:cNvCxnSpPr>
            <a:stCxn id="36" idx="2"/>
            <a:endCxn id="45" idx="0"/>
          </p:cNvCxnSpPr>
          <p:nvPr/>
        </p:nvCxnSpPr>
        <p:spPr>
          <a:xfrm>
            <a:off x="8829556" y="5349203"/>
            <a:ext cx="1203752" cy="102858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ZoneTexte 48"/>
          <p:cNvSpPr txBox="1"/>
          <p:nvPr/>
        </p:nvSpPr>
        <p:spPr>
          <a:xfrm>
            <a:off x="7180185" y="5669787"/>
            <a:ext cx="106599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component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9469184" y="5669787"/>
            <a:ext cx="106599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component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0779999" y="6582371"/>
            <a:ext cx="17857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partial of full </a:t>
            </a:r>
            <a:r>
              <a:rPr lang="fr-FR" alt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recording</a:t>
            </a:r>
            <a:r>
              <a:rPr lang="fr-FR" alt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5635630" y="8148871"/>
            <a:ext cx="1413186" cy="970156"/>
            <a:chOff x="2809037" y="6043961"/>
            <a:chExt cx="1413186" cy="970156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99B97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Manifestation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F4 Manifestation Singleton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80" name="Connecteur droit avec flèche 79"/>
          <p:cNvCxnSpPr>
            <a:stCxn id="33" idx="2"/>
            <a:endCxn id="78" idx="0"/>
          </p:cNvCxnSpPr>
          <p:nvPr/>
        </p:nvCxnSpPr>
        <p:spPr>
          <a:xfrm flipH="1">
            <a:off x="6342223" y="5349202"/>
            <a:ext cx="2438" cy="279966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ZoneTexte 80"/>
          <p:cNvSpPr txBox="1"/>
          <p:nvPr/>
        </p:nvSpPr>
        <p:spPr>
          <a:xfrm>
            <a:off x="5744357" y="5425475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alt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15362663" y="2209944"/>
            <a:ext cx="206514" cy="206514"/>
          </a:xfrm>
          <a:prstGeom prst="ellipse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4" name="Connecteur droit avec flèche 83"/>
          <p:cNvCxnSpPr>
            <a:stCxn id="33" idx="1"/>
            <a:endCxn id="93" idx="3"/>
          </p:cNvCxnSpPr>
          <p:nvPr/>
        </p:nvCxnSpPr>
        <p:spPr>
          <a:xfrm flipH="1" flipV="1">
            <a:off x="3008752" y="4844107"/>
            <a:ext cx="2629316" cy="2001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Ellipse 84"/>
          <p:cNvSpPr/>
          <p:nvPr/>
        </p:nvSpPr>
        <p:spPr>
          <a:xfrm>
            <a:off x="15948065" y="4664319"/>
            <a:ext cx="206514" cy="206514"/>
          </a:xfrm>
          <a:prstGeom prst="ellipse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14956860" y="1984906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alt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87" name="Groupe 86"/>
          <p:cNvGrpSpPr/>
          <p:nvPr/>
        </p:nvGrpSpPr>
        <p:grpSpPr>
          <a:xfrm>
            <a:off x="13873135" y="6385791"/>
            <a:ext cx="1413186" cy="970156"/>
            <a:chOff x="2809037" y="6043961"/>
            <a:chExt cx="1413186" cy="970156"/>
          </a:xfrm>
        </p:grpSpPr>
        <p:sp>
          <p:nvSpPr>
            <p:cNvPr id="88" name="Rectangle à coins arrondis 8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Rectangle à coins arrondis 8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M43 </a:t>
              </a:r>
              <a:r>
                <a:rPr lang="fr-FR" alt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alt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3873135" y="5202992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2nd May 2004</a:t>
            </a:r>
          </a:p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Concert Nocturne 1 Clairs de lune</a:t>
            </a:r>
          </a:p>
          <a:p>
            <a:r>
              <a:rPr lang="fr-FR" alt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91" name="Triangle isocèle 90"/>
          <p:cNvSpPr/>
          <p:nvPr/>
        </p:nvSpPr>
        <p:spPr>
          <a:xfrm flipV="1">
            <a:off x="13968361" y="5998875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2" name="Groupe 91"/>
          <p:cNvGrpSpPr/>
          <p:nvPr/>
        </p:nvGrpSpPr>
        <p:grpSpPr>
          <a:xfrm>
            <a:off x="1595566" y="4359029"/>
            <a:ext cx="1413186" cy="970156"/>
            <a:chOff x="2809037" y="6043961"/>
            <a:chExt cx="1413186" cy="970156"/>
          </a:xfrm>
        </p:grpSpPr>
        <p:sp>
          <p:nvSpPr>
            <p:cNvPr id="93" name="Rectangle à coins arrondis 9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à coins arrondis 9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F26 </a:t>
              </a:r>
              <a:r>
                <a:rPr lang="fr-FR" alt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Recording</a:t>
              </a:r>
              <a:endParaRPr lang="fr-FR" alt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1545327" y="3155533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Recording of Concert Nocturne 1 Clairs de lune. May 2nd 2004. Philharmonie of Paris</a:t>
            </a:r>
          </a:p>
        </p:txBody>
      </p:sp>
      <p:sp>
        <p:nvSpPr>
          <p:cNvPr id="96" name="Triangle isocèle 95"/>
          <p:cNvSpPr/>
          <p:nvPr/>
        </p:nvSpPr>
        <p:spPr>
          <a:xfrm flipV="1">
            <a:off x="1637230" y="3983679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64588" y="3113717"/>
            <a:ext cx="3286412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>
                <a:solidFill>
                  <a:schemeClr val="accent4"/>
                </a:solidFill>
                <a:sym typeface="Helvetica Light"/>
              </a:rPr>
              <a:t>Editing tracks of Recording of Concert Nocturne 1 Clairs de lune. May 2nd 2004. Philharmonie of Paris</a:t>
            </a:r>
          </a:p>
        </p:txBody>
      </p:sp>
      <p:sp>
        <p:nvSpPr>
          <p:cNvPr id="98" name="Triangle isocèle 97"/>
          <p:cNvSpPr/>
          <p:nvPr/>
        </p:nvSpPr>
        <p:spPr>
          <a:xfrm flipV="1">
            <a:off x="6539691" y="3884511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Connecteur droit avec flèche 98"/>
          <p:cNvCxnSpPr>
            <a:stCxn id="45" idx="3"/>
            <a:endCxn id="88" idx="1"/>
          </p:cNvCxnSpPr>
          <p:nvPr/>
        </p:nvCxnSpPr>
        <p:spPr>
          <a:xfrm>
            <a:off x="10739901" y="6862863"/>
            <a:ext cx="3133234" cy="8006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1246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5A96DF8-C230-40E3-B0E9-18331B4ED966}" type="slidenum">
              <a:rPr lang="fr-FR" altLang="fr-FR" smtClean="0"/>
              <a:pPr/>
              <a:t>28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07746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1826240" y="1325880"/>
            <a:ext cx="4480560" cy="798576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Controlled</a:t>
            </a:r>
            <a:r>
              <a:rPr kumimoji="0" lang="fr-FR" altLang="fr-FR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altLang="fr-F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29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  <a:endParaRPr lang="fr-FR" altLang="fr-FR" dirty="0"/>
          </a:p>
        </p:txBody>
      </p:sp>
      <p:grpSp>
        <p:nvGrpSpPr>
          <p:cNvPr id="50" name="Groupe 49"/>
          <p:cNvGrpSpPr/>
          <p:nvPr/>
        </p:nvGrpSpPr>
        <p:grpSpPr>
          <a:xfrm>
            <a:off x="3851670" y="4913094"/>
            <a:ext cx="1413186" cy="970156"/>
            <a:chOff x="2809037" y="6043961"/>
            <a:chExt cx="1413186" cy="970156"/>
          </a:xfrm>
        </p:grpSpPr>
        <p:sp>
          <p:nvSpPr>
            <p:cNvPr id="51" name="Rectangle à coins arrondis 5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53" name="Image 52">
            <a:hlinkClick r:id="rId3" invalidUrl="http://data.doremus.org/sparql?default-graph-uri=&amp;query=DEFINE+sql:describe-mode+&quot;SCBD&quot;&#13;&#10;describe+&lt;http://data.doremus.org/expression/d72301f0-0aba-3ba6-93e5-c4efbee9c6ea&gt;+where&#13;&#10;{}&#13;&#10;&amp;format=text/html&amp;timeout=0&amp;debug=on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0" y="4947470"/>
            <a:ext cx="244287" cy="244287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1214803" y="4090655"/>
            <a:ext cx="1413186" cy="970156"/>
            <a:chOff x="2452203" y="7597711"/>
            <a:chExt cx="1413186" cy="97015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2452203" y="759771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05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2519169" y="793823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9" name="Image 58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527" y="7645828"/>
              <a:ext cx="244287" cy="244287"/>
            </a:xfrm>
            <a:prstGeom prst="rect">
              <a:avLst/>
            </a:prstGeom>
          </p:spPr>
        </p:pic>
      </p:grpSp>
      <p:grpSp>
        <p:nvGrpSpPr>
          <p:cNvPr id="60" name="Groupe 59"/>
          <p:cNvGrpSpPr/>
          <p:nvPr/>
        </p:nvGrpSpPr>
        <p:grpSpPr>
          <a:xfrm>
            <a:off x="3851670" y="3284174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alt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alt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3" name="Connecteur droit avec flèche 62"/>
          <p:cNvCxnSpPr>
            <a:stCxn id="55" idx="3"/>
            <a:endCxn id="51" idx="1"/>
          </p:cNvCxnSpPr>
          <p:nvPr/>
        </p:nvCxnSpPr>
        <p:spPr>
          <a:xfrm>
            <a:off x="2627989" y="4575733"/>
            <a:ext cx="1223681" cy="822439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onnecteur droit avec flèche 64"/>
          <p:cNvCxnSpPr>
            <a:stCxn id="55" idx="3"/>
            <a:endCxn id="61" idx="1"/>
          </p:cNvCxnSpPr>
          <p:nvPr/>
        </p:nvCxnSpPr>
        <p:spPr>
          <a:xfrm flipV="1">
            <a:off x="2627989" y="3769252"/>
            <a:ext cx="1223681" cy="806481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necteur droit avec flèche 67"/>
          <p:cNvCxnSpPr/>
          <p:nvPr/>
        </p:nvCxnSpPr>
        <p:spPr>
          <a:xfrm>
            <a:off x="4558263" y="4254330"/>
            <a:ext cx="0" cy="65876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4" name="Groupe 73"/>
          <p:cNvGrpSpPr/>
          <p:nvPr/>
        </p:nvGrpSpPr>
        <p:grpSpPr>
          <a:xfrm>
            <a:off x="6957411" y="4566625"/>
            <a:ext cx="1413186" cy="970156"/>
            <a:chOff x="2809037" y="6043961"/>
            <a:chExt cx="1413186" cy="970156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6" name="Rectangle à coins arrondis 7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 Key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7" name="Connecteur droit avec flèche 76"/>
          <p:cNvCxnSpPr>
            <a:stCxn id="51" idx="3"/>
            <a:endCxn id="75" idx="1"/>
          </p:cNvCxnSpPr>
          <p:nvPr/>
        </p:nvCxnSpPr>
        <p:spPr>
          <a:xfrm flipV="1">
            <a:off x="5264856" y="5051703"/>
            <a:ext cx="1692555" cy="346469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Rectangle 79"/>
          <p:cNvSpPr/>
          <p:nvPr/>
        </p:nvSpPr>
        <p:spPr>
          <a:xfrm>
            <a:off x="5724919" y="5328977"/>
            <a:ext cx="1093756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U11 has key</a:t>
            </a:r>
            <a:endParaRPr lang="fr-FR" altLang="fr-FR" sz="1200" dirty="0"/>
          </a:p>
        </p:txBody>
      </p:sp>
      <p:grpSp>
        <p:nvGrpSpPr>
          <p:cNvPr id="58" name="Groupe 57"/>
          <p:cNvGrpSpPr/>
          <p:nvPr/>
        </p:nvGrpSpPr>
        <p:grpSpPr>
          <a:xfrm>
            <a:off x="6957411" y="5790352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M5 Genre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7" name="Connecteur droit avec flèche 66"/>
          <p:cNvCxnSpPr>
            <a:stCxn id="51" idx="3"/>
            <a:endCxn id="64" idx="1"/>
          </p:cNvCxnSpPr>
          <p:nvPr/>
        </p:nvCxnSpPr>
        <p:spPr>
          <a:xfrm>
            <a:off x="5264856" y="5398172"/>
            <a:ext cx="1692555" cy="877258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Rectangle 68"/>
          <p:cNvSpPr/>
          <p:nvPr/>
        </p:nvSpPr>
        <p:spPr>
          <a:xfrm>
            <a:off x="5507116" y="6089356"/>
            <a:ext cx="1208034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U12 has genre</a:t>
            </a:r>
            <a:endParaRPr lang="fr-FR" altLang="fr-FR" sz="1200" dirty="0"/>
          </a:p>
        </p:txBody>
      </p:sp>
      <p:sp>
        <p:nvSpPr>
          <p:cNvPr id="87" name="Pentagone 86">
            <a:hlinkClick r:id="rId6"/>
          </p:cNvPr>
          <p:cNvSpPr/>
          <p:nvPr/>
        </p:nvSpPr>
        <p:spPr>
          <a:xfrm flipH="1">
            <a:off x="12386737" y="4798289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Pentagone 87">
            <a:hlinkClick r:id="rId7"/>
          </p:cNvPr>
          <p:cNvSpPr/>
          <p:nvPr/>
        </p:nvSpPr>
        <p:spPr>
          <a:xfrm flipH="1">
            <a:off x="12386737" y="6022015"/>
            <a:ext cx="3485947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18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6" name="Groupe 95"/>
          <p:cNvGrpSpPr/>
          <p:nvPr/>
        </p:nvGrpSpPr>
        <p:grpSpPr>
          <a:xfrm>
            <a:off x="6957411" y="1861220"/>
            <a:ext cx="1413186" cy="970156"/>
            <a:chOff x="2809037" y="6043961"/>
            <a:chExt cx="1413186" cy="970156"/>
          </a:xfrm>
        </p:grpSpPr>
        <p:sp>
          <p:nvSpPr>
            <p:cNvPr id="97" name="Rectangle à coins arrondis 9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8" name="Rectangle à coins arrondis 9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M9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Derivation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Type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5263509" y="2601745"/>
            <a:ext cx="1247685" cy="46166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U47 has derivation type</a:t>
            </a:r>
            <a:endParaRPr lang="fr-FR" altLang="fr-FR" sz="1200" dirty="0"/>
          </a:p>
        </p:txBody>
      </p:sp>
      <p:grpSp>
        <p:nvGrpSpPr>
          <p:cNvPr id="109" name="Groupe 108"/>
          <p:cNvGrpSpPr/>
          <p:nvPr/>
        </p:nvGrpSpPr>
        <p:grpSpPr>
          <a:xfrm>
            <a:off x="3851670" y="1861220"/>
            <a:ext cx="1413186" cy="970156"/>
            <a:chOff x="2809037" y="6043961"/>
            <a:chExt cx="1413186" cy="970156"/>
          </a:xfrm>
        </p:grpSpPr>
        <p:sp>
          <p:nvSpPr>
            <p:cNvPr id="110" name="Rectangle à coins arrondis 10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1" name="Rectangle à coins arrondis 11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F1 </a:t>
              </a:r>
              <a:r>
                <a:rPr lang="fr-FR" altLang="fr-FR" sz="1200" b="1" dirty="0" err="1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r>
                <a:rPr lang="fr-FR" altLang="fr-FR" sz="1200" b="1" dirty="0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 ?</a:t>
              </a:r>
              <a:endParaRPr lang="fr-FR" altLang="fr-FR" sz="1200" b="1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3" name="Connecteur droit avec flèche 112"/>
          <p:cNvCxnSpPr>
            <a:stCxn id="110" idx="3"/>
            <a:endCxn id="97" idx="1"/>
          </p:cNvCxnSpPr>
          <p:nvPr/>
        </p:nvCxnSpPr>
        <p:spPr>
          <a:xfrm>
            <a:off x="5264856" y="2346298"/>
            <a:ext cx="1692555" cy="0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Pentagone 116">
            <a:hlinkClick r:id="rId8"/>
          </p:cNvPr>
          <p:cNvSpPr/>
          <p:nvPr/>
        </p:nvSpPr>
        <p:spPr>
          <a:xfrm flipH="1">
            <a:off x="12386738" y="2088606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derivation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Flèche vers le haut 118"/>
          <p:cNvSpPr/>
          <p:nvPr/>
        </p:nvSpPr>
        <p:spPr>
          <a:xfrm>
            <a:off x="4349243" y="2876513"/>
            <a:ext cx="418041" cy="348343"/>
          </a:xfrm>
          <a:prstGeom prst="upArrow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0" name="Groupe 119"/>
          <p:cNvGrpSpPr/>
          <p:nvPr/>
        </p:nvGrpSpPr>
        <p:grpSpPr>
          <a:xfrm>
            <a:off x="9689294" y="3242409"/>
            <a:ext cx="1413186" cy="970156"/>
            <a:chOff x="2809037" y="6043961"/>
            <a:chExt cx="1413186" cy="970156"/>
          </a:xfrm>
        </p:grpSpPr>
        <p:sp>
          <p:nvSpPr>
            <p:cNvPr id="121" name="Rectangle à coins arrondis 12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2" name="Rectangle à coins arrondis 12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M10 Catalogue Name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5374659" y="4046526"/>
            <a:ext cx="1012570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U16 has catalogue statement</a:t>
            </a:r>
            <a:endParaRPr lang="fr-FR" altLang="fr-FR" sz="1200" dirty="0"/>
          </a:p>
        </p:txBody>
      </p:sp>
      <p:cxnSp>
        <p:nvCxnSpPr>
          <p:cNvPr id="124" name="Connecteur droit avec flèche 123"/>
          <p:cNvCxnSpPr>
            <a:stCxn id="51" idx="3"/>
            <a:endCxn id="128" idx="1"/>
          </p:cNvCxnSpPr>
          <p:nvPr/>
        </p:nvCxnSpPr>
        <p:spPr>
          <a:xfrm flipV="1">
            <a:off x="5264856" y="3727487"/>
            <a:ext cx="1692555" cy="1670685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Pentagone 124">
            <a:hlinkClick r:id="rId8"/>
          </p:cNvPr>
          <p:cNvSpPr/>
          <p:nvPr/>
        </p:nvSpPr>
        <p:spPr>
          <a:xfrm flipH="1">
            <a:off x="12386737" y="3474072"/>
            <a:ext cx="3485951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catalogue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6957411" y="3242409"/>
            <a:ext cx="1413186" cy="970156"/>
            <a:chOff x="9829606" y="3085651"/>
            <a:chExt cx="1413186" cy="970156"/>
          </a:xfrm>
        </p:grpSpPr>
        <p:sp>
          <p:nvSpPr>
            <p:cNvPr id="128" name="Rectangle à coins arrondis 127"/>
            <p:cNvSpPr/>
            <p:nvPr/>
          </p:nvSpPr>
          <p:spPr>
            <a:xfrm>
              <a:off x="9829606" y="308565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Appelation</a:t>
              </a:r>
              <a:endParaRPr lang="fr-FR" alt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9" name="Rectangle à coins arrondis 128"/>
            <p:cNvSpPr/>
            <p:nvPr/>
          </p:nvSpPr>
          <p:spPr>
            <a:xfrm>
              <a:off x="9896572" y="342617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 Catalogue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8369508" y="3237588"/>
            <a:ext cx="1350558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U40 has catalogue name</a:t>
            </a:r>
            <a:endParaRPr lang="fr-FR" altLang="fr-FR" sz="1200" dirty="0"/>
          </a:p>
        </p:txBody>
      </p:sp>
      <p:cxnSp>
        <p:nvCxnSpPr>
          <p:cNvPr id="131" name="Connecteur droit avec flèche 130"/>
          <p:cNvCxnSpPr>
            <a:stCxn id="128" idx="3"/>
            <a:endCxn id="121" idx="1"/>
          </p:cNvCxnSpPr>
          <p:nvPr/>
        </p:nvCxnSpPr>
        <p:spPr>
          <a:xfrm>
            <a:off x="8370597" y="3727487"/>
            <a:ext cx="1318697" cy="0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Connecteur droit avec flèche 69"/>
          <p:cNvCxnSpPr>
            <a:stCxn id="61" idx="3"/>
            <a:endCxn id="97" idx="1"/>
          </p:cNvCxnSpPr>
          <p:nvPr/>
        </p:nvCxnSpPr>
        <p:spPr>
          <a:xfrm flipV="1">
            <a:off x="5264856" y="2346298"/>
            <a:ext cx="1692555" cy="142295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1" name="Groupe 70"/>
          <p:cNvGrpSpPr/>
          <p:nvPr/>
        </p:nvGrpSpPr>
        <p:grpSpPr>
          <a:xfrm>
            <a:off x="3851670" y="6931100"/>
            <a:ext cx="1413186" cy="970156"/>
            <a:chOff x="2809037" y="6043961"/>
            <a:chExt cx="1413186" cy="970156"/>
          </a:xfrm>
        </p:grpSpPr>
        <p:sp>
          <p:nvSpPr>
            <p:cNvPr id="72" name="Rectangle à coins arrondis 7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alt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3" name="Rectangle à coins arrondis 7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>
                  <a:solidFill>
                    <a:schemeClr val="tx1"/>
                  </a:solidFill>
                  <a:sym typeface="Helvetica Light"/>
                </a:rPr>
                <a:t>M28 </a:t>
              </a:r>
              <a:r>
                <a:rPr lang="fr-FR" altLang="fr-FR" sz="1200" dirty="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altLang="fr-FR" sz="1200" dirty="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6957411" y="7675244"/>
            <a:ext cx="1413186" cy="970156"/>
            <a:chOff x="2809037" y="6043961"/>
            <a:chExt cx="1413186" cy="970156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M14 Medium Of Performance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5619271" y="7113314"/>
            <a:ext cx="1649916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U1 use medium of performance</a:t>
            </a:r>
            <a:endParaRPr lang="fr-FR" altLang="fr-FR" sz="1200" dirty="0"/>
          </a:p>
        </p:txBody>
      </p:sp>
      <p:sp>
        <p:nvSpPr>
          <p:cNvPr id="83" name="Pentagone 82">
            <a:hlinkClick r:id="rId9"/>
          </p:cNvPr>
          <p:cNvSpPr/>
          <p:nvPr/>
        </p:nvSpPr>
        <p:spPr>
          <a:xfrm flipH="1">
            <a:off x="12386738" y="7906908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medium of performance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4" name="Connecteur droit avec flèche 83"/>
          <p:cNvCxnSpPr>
            <a:stCxn id="72" idx="3"/>
            <a:endCxn id="79" idx="1"/>
          </p:cNvCxnSpPr>
          <p:nvPr/>
        </p:nvCxnSpPr>
        <p:spPr>
          <a:xfrm>
            <a:off x="5264856" y="7416178"/>
            <a:ext cx="1692555" cy="74414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Rectangle 84"/>
          <p:cNvSpPr/>
          <p:nvPr/>
        </p:nvSpPr>
        <p:spPr>
          <a:xfrm>
            <a:off x="5437587" y="8957834"/>
            <a:ext cx="1668420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1200" dirty="0" smtClean="0"/>
              <a:t>U2 foresees use of medium of performance of type</a:t>
            </a:r>
            <a:endParaRPr lang="fr-FR" altLang="fr-FR" sz="1200" dirty="0"/>
          </a:p>
        </p:txBody>
      </p:sp>
      <p:cxnSp>
        <p:nvCxnSpPr>
          <p:cNvPr id="86" name="Connecteur droit avec flèche 85"/>
          <p:cNvCxnSpPr>
            <a:stCxn id="90" idx="3"/>
            <a:endCxn id="79" idx="1"/>
          </p:cNvCxnSpPr>
          <p:nvPr/>
        </p:nvCxnSpPr>
        <p:spPr>
          <a:xfrm flipV="1">
            <a:off x="5264856" y="8160322"/>
            <a:ext cx="1692555" cy="922016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9" name="Groupe 88"/>
          <p:cNvGrpSpPr/>
          <p:nvPr/>
        </p:nvGrpSpPr>
        <p:grpSpPr>
          <a:xfrm>
            <a:off x="3851670" y="8530891"/>
            <a:ext cx="1413186" cy="1102894"/>
            <a:chOff x="2809037" y="5911223"/>
            <a:chExt cx="1413186" cy="1102894"/>
          </a:xfrm>
        </p:grpSpPr>
        <p:sp>
          <p:nvSpPr>
            <p:cNvPr id="90" name="Rectangle à coins arrondis 89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alt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fr-FR" alt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1" name="Rectangle à coins arrondis 9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0"/>
                </a:rPr>
                <a:t>M23</a:t>
              </a:r>
              <a:r>
                <a:rPr lang="fr-FR" alt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 </a:t>
              </a:r>
              <a:r>
                <a:rPr lang="fr-FR" alt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Detail</a:t>
              </a:r>
              <a:endParaRPr lang="fr-FR" alt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92" name="Image 91">
            <a:hlinkClick r:id="rId11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1" y="8609556"/>
            <a:ext cx="244287" cy="244287"/>
          </a:xfrm>
          <a:prstGeom prst="rect">
            <a:avLst/>
          </a:prstGeom>
        </p:spPr>
      </p:pic>
      <p:cxnSp>
        <p:nvCxnSpPr>
          <p:cNvPr id="10" name="Connecteur droit 9"/>
          <p:cNvCxnSpPr>
            <a:stCxn id="97" idx="3"/>
            <a:endCxn id="117" idx="3"/>
          </p:cNvCxnSpPr>
          <p:nvPr/>
        </p:nvCxnSpPr>
        <p:spPr>
          <a:xfrm flipV="1">
            <a:off x="8370597" y="2344627"/>
            <a:ext cx="4016141" cy="1671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Connecteur droit 92"/>
          <p:cNvCxnSpPr>
            <a:stCxn id="121" idx="3"/>
            <a:endCxn id="125" idx="3"/>
          </p:cNvCxnSpPr>
          <p:nvPr/>
        </p:nvCxnSpPr>
        <p:spPr>
          <a:xfrm>
            <a:off x="11102480" y="3727487"/>
            <a:ext cx="1284257" cy="2606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necteur droit 93"/>
          <p:cNvCxnSpPr>
            <a:stCxn id="75" idx="3"/>
            <a:endCxn id="87" idx="3"/>
          </p:cNvCxnSpPr>
          <p:nvPr/>
        </p:nvCxnSpPr>
        <p:spPr>
          <a:xfrm>
            <a:off x="8370597" y="5051703"/>
            <a:ext cx="4016140" cy="2607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Connecteur droit 94"/>
          <p:cNvCxnSpPr>
            <a:stCxn id="64" idx="3"/>
            <a:endCxn id="88" idx="3"/>
          </p:cNvCxnSpPr>
          <p:nvPr/>
        </p:nvCxnSpPr>
        <p:spPr>
          <a:xfrm>
            <a:off x="8370597" y="6275430"/>
            <a:ext cx="4016140" cy="2606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necteur droit 98"/>
          <p:cNvCxnSpPr>
            <a:stCxn id="79" idx="3"/>
            <a:endCxn id="83" idx="3"/>
          </p:cNvCxnSpPr>
          <p:nvPr/>
        </p:nvCxnSpPr>
        <p:spPr>
          <a:xfrm>
            <a:off x="8370597" y="8160322"/>
            <a:ext cx="4016141" cy="2607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2091819"/>
            <a:ext cx="552360" cy="552360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3474072"/>
            <a:ext cx="552360" cy="552360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4799120"/>
            <a:ext cx="552360" cy="552360"/>
          </a:xfrm>
          <a:prstGeom prst="rect">
            <a:avLst/>
          </a:prstGeom>
        </p:spPr>
      </p:pic>
      <p:pic>
        <p:nvPicPr>
          <p:cNvPr id="112" name="Image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6001856"/>
            <a:ext cx="552360" cy="552360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7886749"/>
            <a:ext cx="552360" cy="5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3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Introduction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5A96DF8-C230-40E3-B0E9-18331B4ED966}" type="slidenum">
              <a:rPr lang="fr-FR" altLang="fr-FR" smtClean="0"/>
              <a:pPr/>
              <a:t>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68487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30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keys</a:t>
            </a:r>
            <a:endParaRPr lang="fr-FR" alt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238905" y="1982068"/>
          <a:ext cx="7888559" cy="5256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3"/>
                        </a:rPr>
                        <a:t>http://data.doremus.org/vocabulary/key/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List of keys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doremus.org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The sum of relations, melodic and harmonic, existing between the tones of a scale or musical system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2016-09-01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4"/>
                        </a:rPr>
                        <a:t>SKOS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English, French, Deutsch,</a:t>
                      </a:r>
                      <a:r>
                        <a:rPr lang="fr-FR" altLang="fr-FR" sz="2000" baseline="0" dirty="0" smtClean="0"/>
                        <a:t> </a:t>
                      </a:r>
                      <a:r>
                        <a:rPr lang="fr-FR" altLang="fr-FR" sz="2000" baseline="0" dirty="0" err="1" smtClean="0"/>
                        <a:t>Italian</a:t>
                      </a:r>
                      <a:r>
                        <a:rPr lang="fr-FR" altLang="fr-FR" sz="2000" baseline="0" dirty="0" smtClean="0"/>
                        <a:t>, </a:t>
                      </a:r>
                      <a:r>
                        <a:rPr lang="fr-FR" altLang="fr-FR" sz="2000" baseline="0" dirty="0" err="1" smtClean="0"/>
                        <a:t>Spanish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alt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M4 Key</a:t>
                      </a:r>
                      <a:endParaRPr lang="fr-FR" alt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for: U11 key (in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class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alt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Expression)</a:t>
                      </a:r>
                      <a:endParaRPr lang="fr-FR" alt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5469725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>
            <p:extLst/>
          </p:nvPr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/>
          </p:nvPr>
        </p:nvGraphicFramePr>
        <p:xfrm>
          <a:off x="238905" y="7252137"/>
          <a:ext cx="7888559" cy="1172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IFLA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Key of musical </a:t>
                      </a:r>
                      <a:r>
                        <a:rPr lang="fr-FR" altLang="fr-FR" sz="2000" dirty="0" err="1" smtClean="0"/>
                        <a:t>work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 smtClean="0">
                        <a:hlinkClick r:id="rId7"/>
                      </a:endParaRPr>
                    </a:p>
                    <a:p>
                      <a:pPr algn="l"/>
                      <a:r>
                        <a:rPr lang="fr-FR" altLang="fr-FR" sz="2000" dirty="0" smtClean="0">
                          <a:hlinkClick r:id="rId8"/>
                        </a:rPr>
                        <a:t>http://iflastandards.info/ns/unimarc/terms/key#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/>
        </p:nvGraphicFramePr>
        <p:xfrm>
          <a:off x="8805448" y="1982068"/>
          <a:ext cx="7888559" cy="36248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alt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9"/>
                        </a:rPr>
                        <a:t>D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0"/>
                        </a:rPr>
                        <a:t>D flat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1"/>
                        </a:rPr>
                        <a:t>D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2"/>
                        </a:rPr>
                        <a:t>E flat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3"/>
                        </a:rPr>
                        <a:t>F sharp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4"/>
                        </a:rPr>
                        <a:t>E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5"/>
                        </a:rPr>
                        <a:t>E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6"/>
                        </a:rPr>
                        <a:t>A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7"/>
                        </a:rPr>
                        <a:t>C flat </a:t>
                      </a:r>
                      <a:r>
                        <a:rPr lang="en-US" sz="2000" dirty="0" smtClean="0">
                          <a:hlinkClick r:id="rId17"/>
                        </a:rPr>
                        <a:t>Major</a:t>
                      </a:r>
                      <a:endParaRPr lang="en-US" sz="2000" dirty="0" smtClean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53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</a:t>
            </a:r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keys</a:t>
            </a:r>
            <a:endParaRPr lang="fr-FR" altLang="fr-FR" sz="5400" dirty="0"/>
          </a:p>
        </p:txBody>
      </p:sp>
      <p:sp>
        <p:nvSpPr>
          <p:cNvPr id="11" name="Espace réservé du numéro de diapositive 2"/>
          <p:cNvSpPr txBox="1">
            <a:spLocks/>
          </p:cNvSpPr>
          <p:nvPr/>
        </p:nvSpPr>
        <p:spPr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 alt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31</a:t>
            </a:fld>
            <a:endParaRPr lang="fr-FR" altLang="fr-FR"/>
          </a:p>
        </p:txBody>
      </p:sp>
      <p:sp>
        <p:nvSpPr>
          <p:cNvPr id="14" name="Rectangle 13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altLang="fr-FR" sz="3200" dirty="0" smtClean="0">
                <a:solidFill>
                  <a:schemeClr val="accent4"/>
                </a:solidFill>
              </a:rPr>
              <a:t> all musical </a:t>
            </a:r>
            <a:r>
              <a:rPr lang="fr-FR" altLang="fr-FR" sz="3200" dirty="0" err="1" smtClean="0">
                <a:solidFill>
                  <a:schemeClr val="accent4"/>
                </a:solidFill>
              </a:rPr>
              <a:t>works</a:t>
            </a:r>
            <a:r>
              <a:rPr lang="fr-FR" altLang="fr-FR" sz="3200" dirty="0" smtClean="0">
                <a:solidFill>
                  <a:schemeClr val="accent4"/>
                </a:solidFill>
              </a:rPr>
              <a:t> </a:t>
            </a:r>
            <a:r>
              <a:rPr lang="fr-FR" altLang="fr-FR" sz="3200" dirty="0">
                <a:solidFill>
                  <a:schemeClr val="accent4"/>
                </a:solidFill>
              </a:rPr>
              <a:t>in C </a:t>
            </a:r>
            <a:r>
              <a:rPr lang="fr-FR" altLang="fr-FR" sz="3200" dirty="0" err="1">
                <a:solidFill>
                  <a:schemeClr val="accent4"/>
                </a:solidFill>
              </a:rPr>
              <a:t>sharp</a:t>
            </a:r>
            <a:r>
              <a:rPr lang="fr-FR" altLang="fr-FR" sz="3200" dirty="0">
                <a:solidFill>
                  <a:schemeClr val="accent4"/>
                </a:solidFill>
              </a:rPr>
              <a:t> Minor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altLang="fr-FR" sz="2000" dirty="0" smtClean="0">
                <a:solidFill>
                  <a:schemeClr val="accent4"/>
                </a:solidFill>
              </a:rPr>
              <a:t> of </a:t>
            </a:r>
            <a:r>
              <a:rPr lang="fr-FR" altLang="fr-FR" sz="2000" dirty="0" err="1" smtClean="0">
                <a:solidFill>
                  <a:schemeClr val="accent4"/>
                </a:solidFill>
              </a:rPr>
              <a:t>results</a:t>
            </a:r>
            <a:endParaRPr lang="fr-FR" altLang="fr-FR" sz="20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38" y="6204613"/>
            <a:ext cx="14800186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1200" dirty="0" smtClean="0">
                <a:solidFill>
                  <a:schemeClr val="accent5"/>
                </a:solidFill>
              </a:rPr>
              <a:t>Access original file : </a:t>
            </a:r>
            <a:r>
              <a:rPr lang="fr-FR" altLang="fr-FR" sz="1200" dirty="0" smtClean="0">
                <a:solidFill>
                  <a:schemeClr val="accent5"/>
                </a:solidFill>
                <a:hlinkClick r:id="rId3"/>
              </a:rPr>
              <a:t>https</a:t>
            </a:r>
            <a:r>
              <a:rPr lang="fr-FR" altLang="fr-FR" sz="1200" dirty="0">
                <a:solidFill>
                  <a:schemeClr val="accent5"/>
                </a:solidFill>
                <a:hlinkClick r:id="rId3"/>
              </a:rPr>
              <a:t>://</a:t>
            </a:r>
            <a:r>
              <a:rPr lang="fr-FR" altLang="fr-FR" sz="1200" dirty="0" smtClean="0">
                <a:solidFill>
                  <a:schemeClr val="accent5"/>
                </a:solidFill>
                <a:hlinkClick r:id="rId3"/>
              </a:rPr>
              <a:t>drive.google.com/open?id=0BwopBdic2_jUSGVPT2hrT3pLZjg</a:t>
            </a:r>
            <a:r>
              <a:rPr lang="fr-FR" altLang="fr-FR" sz="1200" dirty="0" smtClean="0">
                <a:solidFill>
                  <a:schemeClr val="accent5"/>
                </a:solidFill>
              </a:rPr>
              <a:t> </a:t>
            </a:r>
            <a:endParaRPr lang="fr-FR" altLang="fr-FR" sz="1200" dirty="0">
              <a:solidFill>
                <a:schemeClr val="accent5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6943276"/>
            <a:ext cx="14376361" cy="25321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9" y="2341531"/>
            <a:ext cx="14376361" cy="37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3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en-US" sz="5400" dirty="0"/>
              <a:t>List of types of derivation</a:t>
            </a:r>
            <a:endParaRPr lang="fr-FR" altLang="fr-FR" sz="54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99909"/>
              </p:ext>
            </p:extLst>
          </p:nvPr>
        </p:nvGraphicFramePr>
        <p:xfrm>
          <a:off x="238905" y="1982068"/>
          <a:ext cx="7888559" cy="4647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3"/>
                        </a:rPr>
                        <a:t>http://data.doremus.org/vocabulary/derivation/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types of derivation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doremus.org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derivation links between two works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2016-09-01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4"/>
                        </a:rPr>
                        <a:t>SKOS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English, French, Deutsch,</a:t>
                      </a:r>
                      <a:r>
                        <a:rPr lang="fr-FR" altLang="fr-FR" sz="2000" baseline="0" dirty="0" smtClean="0"/>
                        <a:t> </a:t>
                      </a:r>
                      <a:r>
                        <a:rPr lang="fr-FR" altLang="fr-FR" sz="2000" baseline="0" dirty="0" err="1" smtClean="0"/>
                        <a:t>Italian</a:t>
                      </a:r>
                      <a:r>
                        <a:rPr lang="fr-FR" altLang="fr-FR" sz="2000" baseline="0" dirty="0" smtClean="0"/>
                        <a:t>, </a:t>
                      </a:r>
                      <a:r>
                        <a:rPr lang="fr-FR" altLang="fr-FR" sz="2000" baseline="0" dirty="0" err="1" smtClean="0"/>
                        <a:t>Spanish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alt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M9 </a:t>
                      </a:r>
                      <a:r>
                        <a:rPr lang="fr-FR" altLang="fr-FR" sz="2000" baseline="0" dirty="0" err="1" smtClean="0">
                          <a:sym typeface="Helvetica Light"/>
                        </a:rPr>
                        <a:t>Derivation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Type</a:t>
                      </a:r>
                      <a:endParaRPr lang="fr-FR" alt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for: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U47 has </a:t>
                      </a:r>
                      <a:r>
                        <a:rPr lang="fr-FR" altLang="fr-FR" sz="2000" dirty="0" err="1" smtClean="0">
                          <a:sym typeface="Helvetica Light"/>
                        </a:rPr>
                        <a:t>derivation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type (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E89 </a:t>
                      </a:r>
                      <a:r>
                        <a:rPr lang="fr-FR" altLang="fr-FR" sz="2000" dirty="0" err="1" smtClean="0">
                          <a:sym typeface="Helvetica Light"/>
                        </a:rPr>
                        <a:t>Propositional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Object)</a:t>
                      </a:r>
                      <a:endParaRPr lang="fr-FR" alt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4847425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/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41096"/>
              </p:ext>
            </p:extLst>
          </p:nvPr>
        </p:nvGraphicFramePr>
        <p:xfrm>
          <a:off x="238905" y="7252137"/>
          <a:ext cx="7888559" cy="867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95550"/>
              </p:ext>
            </p:extLst>
          </p:nvPr>
        </p:nvGraphicFramePr>
        <p:xfrm>
          <a:off x="8805448" y="1982068"/>
          <a:ext cx="7888559" cy="36248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alt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Fantasy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Orchestration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Reharmonization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1"/>
                        </a:rPr>
                        <a:t>Transcription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2"/>
                        </a:rPr>
                        <a:t>Variation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3"/>
                        </a:rPr>
                        <a:t>Reconstruction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4"/>
                        </a:rPr>
                        <a:t>Harmonization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5"/>
                        </a:rPr>
                        <a:t>Medley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6"/>
                        </a:rPr>
                        <a:t>Reorchestration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>
                          <a:latin typeface="+mj-lt"/>
                        </a:rPr>
                        <a:t>…</a:t>
                      </a:r>
                      <a:endParaRPr lang="en-US" sz="20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412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en-US" sz="5400" dirty="0"/>
              <a:t>List of </a:t>
            </a:r>
            <a:r>
              <a:rPr lang="en-US" sz="5400" dirty="0" smtClean="0"/>
              <a:t>modes</a:t>
            </a:r>
            <a:endParaRPr lang="fr-FR" altLang="fr-FR" sz="54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78799"/>
              </p:ext>
            </p:extLst>
          </p:nvPr>
        </p:nvGraphicFramePr>
        <p:xfrm>
          <a:off x="238905" y="1982068"/>
          <a:ext cx="7888559" cy="49518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3"/>
                        </a:rPr>
                        <a:t>http://data.doremus.org/vocabulary/mode/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modes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doremus.org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Mode generally refers to a type of scale, coupled with a set of characteristic melodic </a:t>
                      </a:r>
                      <a:r>
                        <a:rPr lang="en-US" sz="2000" dirty="0" err="1" smtClean="0"/>
                        <a:t>behaviours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2016-09-01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4"/>
                        </a:rPr>
                        <a:t>SKOS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English, French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alt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M22 Mode </a:t>
                      </a: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for: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U22 has mode (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alt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Expression) </a:t>
                      </a: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5166446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/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/>
        </p:nvGraphicFramePr>
        <p:xfrm>
          <a:off x="238905" y="7252137"/>
          <a:ext cx="7888559" cy="867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30686"/>
              </p:ext>
            </p:extLst>
          </p:nvPr>
        </p:nvGraphicFramePr>
        <p:xfrm>
          <a:off x="8805448" y="2018609"/>
          <a:ext cx="7888559" cy="33200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alt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b="1" dirty="0" smtClean="0">
                          <a:latin typeface="+mj-lt"/>
                          <a:hlinkClick r:id="rId8"/>
                        </a:rPr>
                        <a:t>modern musical </a:t>
                      </a:r>
                      <a:r>
                        <a:rPr lang="fr-FR" altLang="fr-FR" sz="2000" b="1" dirty="0" err="1" smtClean="0">
                          <a:latin typeface="+mj-lt"/>
                          <a:hlinkClick r:id="rId8"/>
                        </a:rPr>
                        <a:t>scales</a:t>
                      </a:r>
                      <a:endParaRPr kumimoji="0" lang="fr-FR" altLang="fr-F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hlinkClick r:id="rId9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dorian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 mode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mixolydian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 mode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>
                          <a:latin typeface="+mj-lt"/>
                        </a:rPr>
                        <a:t>  …</a:t>
                      </a:r>
                    </a:p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b="1" dirty="0" smtClean="0">
                          <a:latin typeface="+mj-lt"/>
                          <a:hlinkClick r:id="rId11"/>
                        </a:rPr>
                        <a:t>western </a:t>
                      </a:r>
                      <a:r>
                        <a:rPr lang="fr-FR" altLang="fr-FR" sz="2000" b="1" dirty="0" err="1" smtClean="0">
                          <a:latin typeface="+mj-lt"/>
                          <a:hlinkClick r:id="rId11"/>
                        </a:rPr>
                        <a:t>church</a:t>
                      </a:r>
                      <a:r>
                        <a:rPr lang="fr-FR" altLang="fr-FR" sz="2000" b="1" dirty="0" smtClean="0">
                          <a:latin typeface="+mj-lt"/>
                          <a:hlinkClick r:id="rId11"/>
                        </a:rPr>
                        <a:t> modes</a:t>
                      </a:r>
                      <a:endParaRPr lang="fr-FR" altLang="fr-FR" sz="2000" b="1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latin typeface="+mj-lt"/>
                        </a:rPr>
                        <a:t>  </a:t>
                      </a:r>
                      <a:r>
                        <a:rPr lang="fr-FR" altLang="fr-FR" sz="2000" dirty="0" err="1" smtClean="0">
                          <a:latin typeface="+mj-lt"/>
                          <a:hlinkClick r:id="rId12"/>
                        </a:rPr>
                        <a:t>lydian</a:t>
                      </a:r>
                      <a:r>
                        <a:rPr lang="fr-FR" altLang="fr-FR" sz="2000" dirty="0" smtClean="0">
                          <a:latin typeface="+mj-lt"/>
                          <a:hlinkClick r:id="rId12"/>
                        </a:rPr>
                        <a:t> mode</a:t>
                      </a:r>
                      <a:endParaRPr lang="fr-FR" altLang="fr-FR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latin typeface="+mj-lt"/>
                        </a:rPr>
                        <a:t>  </a:t>
                      </a:r>
                      <a:r>
                        <a:rPr lang="fr-FR" altLang="fr-FR" sz="2000" dirty="0" err="1" smtClean="0">
                          <a:latin typeface="+mj-lt"/>
                          <a:hlinkClick r:id="rId13"/>
                        </a:rPr>
                        <a:t>aeolian</a:t>
                      </a:r>
                      <a:r>
                        <a:rPr lang="fr-FR" altLang="fr-FR" sz="2000" dirty="0" smtClean="0">
                          <a:latin typeface="+mj-lt"/>
                          <a:hlinkClick r:id="rId13"/>
                        </a:rPr>
                        <a:t> mode</a:t>
                      </a:r>
                      <a:endParaRPr lang="fr-FR" altLang="fr-FR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latin typeface="+mj-lt"/>
                        </a:rPr>
                        <a:t>  …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b="1" dirty="0" smtClean="0">
                          <a:latin typeface="+mj-lt"/>
                        </a:rPr>
                        <a:t>…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45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genres</a:t>
            </a:r>
            <a:endParaRPr lang="fr-FR" alt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527146"/>
              </p:ext>
            </p:extLst>
          </p:nvPr>
        </p:nvGraphicFramePr>
        <p:xfrm>
          <a:off x="238905" y="1982068"/>
          <a:ext cx="7888559" cy="4647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3"/>
                        </a:rPr>
                        <a:t>http://data.doremus.org/vocabulary/iaml/genre/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List of musical genres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/>
                        <a:t>iaml.info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4"/>
                        </a:rPr>
                        <a:t>SKOS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/>
                        <a:t>English, French, Deutsch,</a:t>
                      </a:r>
                      <a:r>
                        <a:rPr lang="fr-FR" altLang="fr-FR" sz="2000" baseline="0" dirty="0" smtClean="0"/>
                        <a:t> </a:t>
                      </a:r>
                      <a:r>
                        <a:rPr lang="fr-FR" altLang="fr-FR" sz="2000" baseline="0" dirty="0" err="1" smtClean="0"/>
                        <a:t>Italian</a:t>
                      </a:r>
                      <a:endParaRPr lang="fr-FR" altLang="fr-FR" sz="2000" dirty="0" smtClean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alt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 M5 Genre</a:t>
                      </a:r>
                      <a:endParaRPr lang="fr-FR" alt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alt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for: </a:t>
                      </a:r>
                      <a:r>
                        <a:rPr lang="en-GB" altLang="en-GB" sz="2000" dirty="0" smtClean="0"/>
                        <a:t>U12 has genre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(</a:t>
                      </a:r>
                      <a:r>
                        <a:rPr lang="fr-FR" alt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alt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altLang="fr-FR" sz="2000" dirty="0" smtClean="0">
                          <a:sym typeface="Helvetica Light"/>
                        </a:rPr>
                        <a:t> Expression)</a:t>
                      </a:r>
                      <a:endParaRPr lang="fr-FR" alt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au 55"/>
          <p:cNvGraphicFramePr>
            <a:graphicFrameLocks noGrp="1"/>
          </p:cNvGraphicFramePr>
          <p:nvPr>
            <p:extLst/>
          </p:nvPr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hlinkClick r:id="rId5"/>
                        </a:rPr>
                        <a:t>http://data.doremus.org/sparql</a:t>
                      </a:r>
                      <a:r>
                        <a:rPr lang="fr-FR" altLang="fr-FR" sz="2000" dirty="0" smtClean="0"/>
                        <a:t> 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alt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19563"/>
              </p:ext>
            </p:extLst>
          </p:nvPr>
        </p:nvGraphicFramePr>
        <p:xfrm>
          <a:off x="238905" y="7252137"/>
          <a:ext cx="7888559" cy="156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alt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alt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alt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IFLA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The form of a musical work</a:t>
                      </a:r>
                    </a:p>
                    <a:p>
                      <a:pPr algn="l"/>
                      <a:r>
                        <a:rPr lang="fr-FR" altLang="fr-FR" sz="2000" dirty="0" smtClean="0">
                          <a:hlinkClick r:id="rId6"/>
                        </a:rPr>
                        <a:t>http://iflastandards.info/ns/unimarc/terms/fom/</a:t>
                      </a:r>
                      <a:endParaRPr lang="fr-FR" alt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altLang="fr-FR" sz="2000" b="1" dirty="0" smtClean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fr-FR" alt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0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Rameau</a:t>
                      </a:r>
                      <a:r>
                        <a:rPr lang="fr-FR" altLang="fr-FR" sz="2000" dirty="0" smtClean="0">
                          <a:solidFill>
                            <a:schemeClr val="accent5"/>
                          </a:solidFill>
                        </a:rPr>
                        <a:t> 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14146"/>
              </p:ext>
            </p:extLst>
          </p:nvPr>
        </p:nvGraphicFramePr>
        <p:xfrm>
          <a:off x="8805448" y="1982068"/>
          <a:ext cx="7888559" cy="33200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alt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alt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alt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7"/>
                        </a:rPr>
                        <a:t>byzantine canon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children's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song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foxtrot</a:t>
                      </a:r>
                      <a:endParaRPr kumimoji="0" lang="fr-FR" alt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nn-NO" sz="2000" dirty="0" smtClean="0">
                          <a:hlinkClick r:id="rId10"/>
                        </a:rPr>
                        <a:t>fugue</a:t>
                      </a:r>
                      <a:endParaRPr lang="nn-NO" alt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nn-NO" sz="2000" dirty="0" smtClean="0">
                          <a:hlinkClick r:id="rId11"/>
                        </a:rPr>
                        <a:t>folie</a:t>
                      </a:r>
                      <a:endParaRPr lang="nn-NO" alt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nn-NO" sz="2000" dirty="0" smtClean="0">
                          <a:hlinkClick r:id="rId12"/>
                        </a:rPr>
                        <a:t>forlana</a:t>
                      </a:r>
                      <a:endParaRPr lang="nn-NO" alt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nn-NO" sz="2000" dirty="0" smtClean="0">
                          <a:hlinkClick r:id="rId13"/>
                        </a:rPr>
                        <a:t>galop</a:t>
                      </a:r>
                      <a:endParaRPr lang="nn-NO" alt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nn-NO" sz="2000" dirty="0" smtClean="0">
                          <a:hlinkClick r:id="rId14"/>
                        </a:rPr>
                        <a:t>hard rock</a:t>
                      </a:r>
                      <a:endParaRPr lang="en-US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j-lt"/>
                        </a:rPr>
                        <a:t>…</a:t>
                      </a:r>
                      <a:endParaRPr lang="fr-FR" altLang="fr-FR" sz="2000" dirty="0" smtClean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50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err="1" smtClean="0"/>
              <a:t>Controlled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vocabularies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35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of genres in DOREMUS </a:t>
            </a:r>
            <a:r>
              <a:rPr lang="fr-FR" altLang="fr-F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  <a:endParaRPr lang="fr-FR" alt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2337118"/>
            <a:ext cx="1972310" cy="197231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82867" y="4057248"/>
            <a:ext cx="7632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BNF</a:t>
            </a:r>
            <a:endParaRPr kumimoji="0" lang="fr-FR" alt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4676798"/>
            <a:ext cx="1972310" cy="197231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7016478"/>
            <a:ext cx="1972310" cy="197231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95221" y="8742618"/>
            <a:ext cx="17806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Radio France</a:t>
            </a:r>
            <a:endParaRPr kumimoji="0" lang="fr-FR" alt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21555" y="6261446"/>
            <a:ext cx="169546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Philarmonie</a:t>
            </a:r>
            <a:endParaRPr kumimoji="0" lang="fr-FR" alt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70" y="2289307"/>
            <a:ext cx="2063750" cy="206375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07" y="4633536"/>
            <a:ext cx="2063750" cy="2063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07" y="6974840"/>
            <a:ext cx="2063750" cy="2063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506" y="3406957"/>
            <a:ext cx="3672093" cy="367209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948045" y="3314643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70382" y="6067055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89007" y="8051586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397919" y="4556667"/>
            <a:ext cx="3249312" cy="626905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Connecteur droit avec flèche 35"/>
          <p:cNvCxnSpPr>
            <a:stCxn id="27" idx="3"/>
          </p:cNvCxnSpPr>
          <p:nvPr/>
        </p:nvCxnSpPr>
        <p:spPr>
          <a:xfrm>
            <a:off x="7776845" y="3505109"/>
            <a:ext cx="4621074" cy="1212121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eur droit avec flèche 38"/>
          <p:cNvCxnSpPr>
            <a:stCxn id="29" idx="3"/>
            <a:endCxn id="35" idx="1"/>
          </p:cNvCxnSpPr>
          <p:nvPr/>
        </p:nvCxnSpPr>
        <p:spPr>
          <a:xfrm flipV="1">
            <a:off x="7799182" y="4870120"/>
            <a:ext cx="4598737" cy="1387401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 droit avec flèche 46"/>
          <p:cNvCxnSpPr>
            <a:stCxn id="31" idx="3"/>
            <a:endCxn id="35" idx="1"/>
          </p:cNvCxnSpPr>
          <p:nvPr/>
        </p:nvCxnSpPr>
        <p:spPr>
          <a:xfrm flipV="1">
            <a:off x="7817807" y="4870120"/>
            <a:ext cx="4580112" cy="3371932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Connecteur droit avec flèche 49"/>
          <p:cNvCxnSpPr>
            <a:endCxn id="27" idx="1"/>
          </p:cNvCxnSpPr>
          <p:nvPr/>
        </p:nvCxnSpPr>
        <p:spPr>
          <a:xfrm>
            <a:off x="4089332" y="3505109"/>
            <a:ext cx="1858713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necteur droit avec flèche 52"/>
          <p:cNvCxnSpPr>
            <a:endCxn id="29" idx="1"/>
          </p:cNvCxnSpPr>
          <p:nvPr/>
        </p:nvCxnSpPr>
        <p:spPr>
          <a:xfrm>
            <a:off x="4198226" y="6257521"/>
            <a:ext cx="1772156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eur droit avec flèche 56"/>
          <p:cNvCxnSpPr>
            <a:endCxn id="31" idx="1"/>
          </p:cNvCxnSpPr>
          <p:nvPr/>
        </p:nvCxnSpPr>
        <p:spPr>
          <a:xfrm>
            <a:off x="4107957" y="8242052"/>
            <a:ext cx="1881050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ZoneTexte 66"/>
          <p:cNvSpPr txBox="1"/>
          <p:nvPr/>
        </p:nvSpPr>
        <p:spPr>
          <a:xfrm>
            <a:off x="1781759" y="1834013"/>
            <a:ext cx="26428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000" b="1" dirty="0" err="1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D</a:t>
            </a:r>
            <a:r>
              <a:rPr kumimoji="0" lang="fr-FR" alt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atasets</a:t>
            </a:r>
            <a:endParaRPr kumimoji="0" lang="fr-FR" alt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5581989" y="1800285"/>
            <a:ext cx="26428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000" b="1" dirty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G</a:t>
            </a:r>
            <a:r>
              <a:rPr kumimoji="0" lang="fr-FR" altLang="fr-FR" sz="20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enre </a:t>
            </a:r>
            <a:r>
              <a:rPr kumimoji="0" lang="fr-FR" alt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alt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2439331" y="3073075"/>
            <a:ext cx="31484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IAML G</a:t>
            </a:r>
            <a:r>
              <a:rPr kumimoji="0" lang="fr-FR" altLang="fr-FR" sz="20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enre </a:t>
            </a:r>
            <a:r>
              <a:rPr kumimoji="0" lang="fr-FR" alt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alt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11219128" y="8241057"/>
            <a:ext cx="594111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In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you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can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find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l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ocal genre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aligned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with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IAML</a:t>
            </a:r>
            <a:r>
              <a:rPr kumimoji="0" lang="fr-FR" altLang="fr-F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genre </a:t>
            </a:r>
            <a:r>
              <a:rPr kumimoji="0" lang="fr-FR" altLang="fr-FR" sz="2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vocabulary</a:t>
            </a:r>
            <a:endParaRPr kumimoji="0" lang="fr-FR" alt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14509977" y="1965288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altLang="fr-FR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8528408" y="2130126"/>
            <a:ext cx="594111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Est-ce que le </a:t>
            </a:r>
            <a:r>
              <a:rPr lang="fr-FR" altLang="fr-FR" sz="2000" b="1" dirty="0" err="1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alt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 DOREMUS est publié avec le </a:t>
            </a:r>
            <a:r>
              <a:rPr lang="fr-FR" altLang="fr-FR" sz="2000" b="1" dirty="0" err="1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alt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 IAML ?</a:t>
            </a:r>
            <a:endParaRPr kumimoji="0" lang="fr-FR" altLang="fr-FR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220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Introduction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dirty="0" smtClean="0"/>
              <a:t>Target audience</a:t>
            </a:r>
            <a:endParaRPr lang="fr-FR" altLang="fr-FR" dirty="0"/>
          </a:p>
        </p:txBody>
      </p:sp>
      <p:sp>
        <p:nvSpPr>
          <p:cNvPr id="9" name="Rectangle 8"/>
          <p:cNvSpPr/>
          <p:nvPr/>
        </p:nvSpPr>
        <p:spPr>
          <a:xfrm>
            <a:off x="343421" y="2103629"/>
            <a:ext cx="999470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 smtClean="0"/>
              <a:t>This presentation of the DOREMUS model is intended for anyone who: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Describe musical resources according to the DOREMUS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Publish musical data according to the DOREMUS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Explore a RDF DOREMUS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Integrate musical data conforming DOREMUS model into applications or knowledge graphs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dirty="0"/>
              <a:t>This presentation is intended for </a:t>
            </a:r>
            <a:r>
              <a:rPr lang="en-US" sz="2000" dirty="0" err="1"/>
              <a:t>documentalists</a:t>
            </a:r>
            <a:r>
              <a:rPr lang="en-US" sz="2000" dirty="0"/>
              <a:t> </a:t>
            </a:r>
            <a:r>
              <a:rPr lang="en-US" sz="2000" dirty="0" smtClean="0"/>
              <a:t>as for computer </a:t>
            </a:r>
            <a:r>
              <a:rPr lang="en-US" sz="2000" dirty="0"/>
              <a:t>scientists. The two visions are presented. The collection of slides can be adapted according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2474068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>
          <a:xfrm>
            <a:off x="11689611" y="4106305"/>
            <a:ext cx="4762500" cy="32229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58" y="4106305"/>
            <a:ext cx="4523520" cy="3222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2438" y="899886"/>
            <a:ext cx="15493962" cy="914400"/>
          </a:xfrm>
        </p:spPr>
        <p:txBody>
          <a:bodyPr numCol="1"/>
          <a:lstStyle/>
          <a:p>
            <a:r>
              <a:rPr lang="fr-FR" altLang="fr-FR" sz="4800" dirty="0" smtClean="0"/>
              <a:t>There are multiple points of </a:t>
            </a:r>
            <a:r>
              <a:rPr lang="fr-FR" altLang="fr-FR" sz="4800" dirty="0" err="1" smtClean="0"/>
              <a:t>view</a:t>
            </a:r>
            <a:r>
              <a:rPr lang="fr-FR" altLang="fr-FR" sz="4800" dirty="0" smtClean="0"/>
              <a:t> on a </a:t>
            </a:r>
            <a:r>
              <a:rPr lang="fr-FR" altLang="fr-FR" sz="4800" dirty="0" err="1" smtClean="0"/>
              <a:t>same</a:t>
            </a:r>
            <a:r>
              <a:rPr lang="fr-FR" altLang="fr-FR" sz="4800" dirty="0" smtClean="0"/>
              <a:t> </a:t>
            </a:r>
            <a:r>
              <a:rPr lang="fr-FR" altLang="fr-FR" sz="4800" dirty="0" err="1" smtClean="0"/>
              <a:t>domain</a:t>
            </a:r>
            <a:endParaRPr lang="fr-FR" altLang="fr-FR" sz="4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04187" y="7459390"/>
            <a:ext cx="408926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 altLang="fr-FR"/>
            </a:defPPr>
            <a:lvl1pPr marL="0" marR="0" indent="0" 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latin typeface="+mn-lt"/>
                <a:ea typeface="+mn-ea"/>
                <a:cs typeface="+mn-cs"/>
              </a:defRPr>
            </a:lvl1pPr>
          </a:lstStyle>
          <a:p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« People » </a:t>
            </a:r>
            <a:r>
              <a:rPr lang="fr-FR" altLang="fr-FR" dirty="0" err="1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view</a:t>
            </a:r>
            <a:endParaRPr lang="fr-FR" altLang="fr-FR" dirty="0">
              <a:solidFill>
                <a:schemeClr val="tx1">
                  <a:lumMod val="50000"/>
                  <a:lumOff val="50000"/>
                </a:schemeClr>
              </a:solidFill>
              <a:sym typeface="Helvetica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94943" y="7459390"/>
            <a:ext cx="654532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4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« Music </a:t>
            </a:r>
            <a:r>
              <a:rPr lang="fr-FR" altLang="fr-FR" sz="4400" b="1" dirty="0" err="1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librarian</a:t>
            </a:r>
            <a:r>
              <a:rPr lang="fr-FR" altLang="fr-FR" sz="4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 » </a:t>
            </a:r>
            <a:r>
              <a:rPr lang="fr-FR" altLang="fr-FR" sz="4400" b="1" dirty="0" err="1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view</a:t>
            </a:r>
            <a:endParaRPr kumimoji="0" lang="fr-FR" altLang="fr-FR" sz="4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17344" y="8256175"/>
            <a:ext cx="486294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 altLang="fr-FR"/>
            </a:defPPr>
            <a:lvl1pPr marL="0" marR="0" indent="0" 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  <a:ea typeface="+mn-ea"/>
                <a:cs typeface="+mn-cs"/>
              </a:defRPr>
            </a:lvl1pPr>
          </a:lstStyle>
          <a:p>
            <a:r>
              <a:rPr lang="fr-FR" altLang="fr-F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Love </a:t>
            </a:r>
            <a:r>
              <a:rPr lang="fr-FR" alt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stories, </a:t>
            </a:r>
            <a:r>
              <a:rPr lang="fr-FR" altLang="fr-F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Gossips</a:t>
            </a:r>
            <a:r>
              <a:rPr lang="fr-FR" alt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, News</a:t>
            </a:r>
            <a:endParaRPr lang="fr-FR" altLang="fr-FR" sz="2800" dirty="0">
              <a:solidFill>
                <a:schemeClr val="tx1">
                  <a:lumMod val="50000"/>
                  <a:lumOff val="50000"/>
                </a:schemeClr>
              </a:solidFill>
              <a:sym typeface="Helvetica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1896703" y="8256175"/>
            <a:ext cx="471890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altLang="fr-FR" sz="28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Concerts, Albums, Works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13" y="2341154"/>
            <a:ext cx="6423163" cy="4682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8993">
            <a:off x="2948315" y="2298919"/>
            <a:ext cx="1820641" cy="182064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1007" flipH="1">
            <a:off x="11731233" y="2281584"/>
            <a:ext cx="1820641" cy="18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22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25695" y="2695255"/>
            <a:ext cx="4893835" cy="662940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dirty="0" err="1" smtClean="0"/>
              <a:t>From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conceptual</a:t>
            </a:r>
            <a:r>
              <a:rPr lang="fr-FR" altLang="fr-FR" dirty="0" smtClean="0"/>
              <a:t> to data model</a:t>
            </a:r>
            <a:endParaRPr lang="fr-FR" alt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25695" y="6487521"/>
            <a:ext cx="4893835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342900" marR="0" indent="-342900" defTabSz="584200" rtl="0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A point of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view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shared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by a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community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 on a </a:t>
            </a:r>
            <a:r>
              <a:rPr lang="fr-FR" alt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domain</a:t>
            </a:r>
            <a:endParaRPr lang="fr-FR" altLang="fr-FR" sz="2000" dirty="0" smtClean="0"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defTabSz="584200" rtl="0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approach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</a:t>
            </a:r>
            <a:r>
              <a:rPr lang="fr-FR" altLang="fr-FR" sz="2000" dirty="0" smtClean="0">
                <a:latin typeface="+mn-lt"/>
                <a:ea typeface="+mn-ea"/>
                <a:cs typeface="+mn-cs"/>
                <a:sym typeface="Helvetica Light"/>
              </a:rPr>
              <a:t>f data</a:t>
            </a:r>
          </a:p>
          <a:p>
            <a:pPr marL="342900" marR="0" indent="-342900" defTabSz="584200" rtl="0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representation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independent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kumimoji="0" lang="fr-FR" alt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technical</a:t>
            </a:r>
            <a:r>
              <a:rPr kumimoji="0" lang="fr-FR" alt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data</a:t>
            </a:r>
            <a:r>
              <a:rPr kumimoji="0" lang="fr-FR" altLang="fr-F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altLang="fr-FR" sz="2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representation</a:t>
            </a:r>
            <a:endParaRPr kumimoji="0" lang="fr-FR" altLang="fr-FR" sz="2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695" y="2680724"/>
            <a:ext cx="4893835" cy="35673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8993">
            <a:off x="3636877" y="2560106"/>
            <a:ext cx="1820641" cy="18206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1007" flipH="1">
            <a:off x="10561151" y="2560106"/>
            <a:ext cx="1820641" cy="18206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534782" y="3925921"/>
            <a:ext cx="3075660" cy="84125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b="1" dirty="0" smtClean="0">
                <a:sym typeface="Helvetica Light"/>
              </a:rPr>
              <a:t>DOREMUS </a:t>
            </a:r>
            <a:r>
              <a:rPr lang="fr-FR" altLang="fr-FR" sz="2400" b="1" dirty="0" err="1">
                <a:sym typeface="Helvetica Light"/>
              </a:rPr>
              <a:t>c</a:t>
            </a:r>
            <a:r>
              <a:rPr lang="fr-FR" altLang="fr-FR" sz="2400" b="1" dirty="0" err="1" smtClean="0">
                <a:sym typeface="Helvetica Light"/>
              </a:rPr>
              <a:t>onceptual</a:t>
            </a:r>
            <a:r>
              <a:rPr lang="fr-FR" altLang="fr-FR" sz="2400" b="1" dirty="0" smtClean="0">
                <a:sym typeface="Helvetica Light"/>
              </a:rPr>
              <a:t> model</a:t>
            </a:r>
            <a:endParaRPr kumimoji="0" lang="fr-FR" altLang="fr-FR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649023" y="2772799"/>
            <a:ext cx="424887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 altLang="fr-FR"/>
            </a:defPPr>
            <a:lvl1pPr marL="0" marR="0" indent="0" 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fr-FR" altLang="fr-FR" b="1" dirty="0" err="1">
                <a:solidFill>
                  <a:schemeClr val="accent4"/>
                </a:solidFill>
                <a:sym typeface="Helvetica Light"/>
              </a:rPr>
              <a:t>Ontology</a:t>
            </a:r>
            <a:r>
              <a:rPr lang="fr-FR" altLang="fr-FR" b="1" dirty="0">
                <a:solidFill>
                  <a:schemeClr val="accent4"/>
                </a:solidFill>
                <a:sym typeface="Helvetica Light"/>
              </a:rPr>
              <a:t> OWL </a:t>
            </a:r>
            <a:r>
              <a:rPr lang="fr-FR" altLang="fr-FR" b="1" dirty="0" smtClean="0">
                <a:solidFill>
                  <a:schemeClr val="accent4"/>
                </a:solidFill>
                <a:sym typeface="Helvetica Light"/>
              </a:rPr>
              <a:t>for</a:t>
            </a:r>
          </a:p>
          <a:p>
            <a:pPr algn="l"/>
            <a:r>
              <a:rPr lang="fr-FR" altLang="fr-FR" b="1" dirty="0" smtClean="0">
                <a:solidFill>
                  <a:schemeClr val="accent4"/>
                </a:solidFill>
                <a:sym typeface="Helvetica Light"/>
              </a:rPr>
              <a:t>RDF </a:t>
            </a:r>
            <a:r>
              <a:rPr lang="fr-FR" altLang="fr-FR" b="1" dirty="0">
                <a:solidFill>
                  <a:schemeClr val="accent4"/>
                </a:solidFill>
                <a:sym typeface="Helvetica Light"/>
              </a:rPr>
              <a:t>data </a:t>
            </a:r>
            <a:r>
              <a:rPr lang="fr-FR" altLang="fr-FR" b="1" dirty="0" err="1">
                <a:solidFill>
                  <a:schemeClr val="accent4"/>
                </a:solidFill>
                <a:sym typeface="Helvetica Light"/>
              </a:rPr>
              <a:t>representation</a:t>
            </a:r>
            <a:endParaRPr lang="fr-FR" altLang="fr-FR" b="1" dirty="0">
              <a:solidFill>
                <a:schemeClr val="accent4"/>
              </a:solidFill>
              <a:sym typeface="Helvetica Light"/>
            </a:endParaRPr>
          </a:p>
          <a:p>
            <a:pPr algn="l"/>
            <a:endParaRPr lang="fr-FR" altLang="fr-FR" b="1" dirty="0">
              <a:solidFill>
                <a:schemeClr val="accent4"/>
              </a:solidFill>
              <a:sym typeface="Helvetica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2438" y="2988243"/>
            <a:ext cx="348567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 altLang="fr-FR"/>
            </a:defPPr>
            <a:lvl1pPr marL="0" marR="0" indent="0" 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fr-FR" altLang="fr-FR" dirty="0" err="1">
                <a:sym typeface="Helvetica Light"/>
              </a:rPr>
              <a:t>Entity</a:t>
            </a:r>
            <a:r>
              <a:rPr lang="fr-FR" altLang="fr-FR" dirty="0">
                <a:sym typeface="Helvetica Light"/>
              </a:rPr>
              <a:t> Relation data model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5" y="4894628"/>
            <a:ext cx="4371903" cy="3060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64" y="4464405"/>
            <a:ext cx="4534133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403582" y="8923655"/>
            <a:ext cx="516167" cy="379591"/>
          </a:xfrm>
        </p:spPr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2438" y="899886"/>
            <a:ext cx="15986722" cy="914400"/>
          </a:xfrm>
        </p:spPr>
        <p:txBody>
          <a:bodyPr numCol="1"/>
          <a:lstStyle/>
          <a:p>
            <a:r>
              <a:rPr lang="fr-FR" altLang="fr-FR" sz="5400" dirty="0" smtClean="0"/>
              <a:t>DOREMUS bases</a:t>
            </a:r>
            <a:endParaRPr lang="fr-FR" alt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87571" y="1785617"/>
            <a:ext cx="3017515" cy="24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cap="flat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9" b="22902"/>
          <a:stretch/>
        </p:blipFill>
        <p:spPr>
          <a:xfrm>
            <a:off x="9494942" y="7727515"/>
            <a:ext cx="1740582" cy="9620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80" y="5498740"/>
            <a:ext cx="1873932" cy="1024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94942" y="8660681"/>
            <a:ext cx="1867371" cy="27699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fr-FR" altLang="fr-FR" sz="1200" dirty="0" smtClean="0">
                <a:sym typeface="Helvetica Light"/>
                <a:hlinkClick r:id="rId6"/>
              </a:rPr>
              <a:t>http://www.cidoc-crm.org</a:t>
            </a:r>
            <a:endParaRPr lang="fr-FR" alt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7459726" y="6653935"/>
            <a:ext cx="1397690" cy="27699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fr-FR" altLang="fr-FR" sz="1200" smtClean="0">
                <a:sym typeface="Helvetica Light"/>
                <a:hlinkClick r:id="rId7"/>
              </a:rPr>
              <a:t>http://www.ifla.org</a:t>
            </a:r>
            <a:endParaRPr lang="fr-FR" altLang="fr-FR" sz="1200" dirty="0"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2387" y="4250889"/>
            <a:ext cx="1431802" cy="27699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fr-FR" altLang="fr-FR" sz="1200" dirty="0">
                <a:sym typeface="Helvetica Light"/>
                <a:hlinkClick r:id="rId8"/>
              </a:rPr>
              <a:t>http://doremus.org</a:t>
            </a:r>
            <a:endParaRPr lang="fr-FR" alt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9789424" y="2991686"/>
            <a:ext cx="64411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9"/>
              </a:rPr>
              <a:t>Conceptual</a:t>
            </a:r>
            <a:r>
              <a:rPr lang="fr-FR" altLang="fr-FR" sz="2000" dirty="0" smtClean="0">
                <a:sym typeface="Helvetica Light"/>
                <a:hlinkClick r:id="rId9"/>
              </a:rPr>
              <a:t> model documentation</a:t>
            </a:r>
            <a:r>
              <a:rPr lang="fr-FR" altLang="fr-FR" sz="2000" dirty="0" smtClean="0">
                <a:sym typeface="Helvetica Light"/>
              </a:rPr>
              <a:t> 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0"/>
              </a:rPr>
              <a:t>Ontology</a:t>
            </a:r>
            <a:r>
              <a:rPr lang="fr-FR" altLang="fr-FR" sz="1800" dirty="0" smtClean="0">
                <a:sym typeface="Helvetica Light"/>
              </a:rPr>
              <a:t>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634998" y="7804037"/>
            <a:ext cx="512328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1"/>
              </a:rPr>
              <a:t>Conceptual</a:t>
            </a:r>
            <a:r>
              <a:rPr lang="fr-FR" altLang="fr-FR" sz="2000" dirty="0" smtClean="0">
                <a:sym typeface="Helvetica Light"/>
                <a:hlinkClick r:id="rId11"/>
              </a:rPr>
              <a:t> model documentation </a:t>
            </a:r>
            <a:r>
              <a:rPr lang="fr-FR" altLang="fr-FR" sz="2000" dirty="0" smtClean="0">
                <a:sym typeface="Helvetica Light"/>
              </a:rPr>
              <a:t>(v6.2.2) 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2"/>
              </a:rPr>
              <a:t>Ontology</a:t>
            </a:r>
            <a:r>
              <a:rPr lang="fr-FR" altLang="fr-FR" sz="1800" dirty="0" smtClean="0">
                <a:sym typeface="Helvetica Light"/>
              </a:rPr>
              <a:t>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148831" y="8004092"/>
            <a:ext cx="13849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FRBR</a:t>
            </a:r>
            <a:endParaRPr kumimoji="0" lang="fr-FR" alt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789424" y="5723599"/>
            <a:ext cx="64411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3"/>
              </a:rPr>
              <a:t>Conceptual</a:t>
            </a:r>
            <a:r>
              <a:rPr lang="fr-FR" altLang="fr-FR" sz="2000" dirty="0" smtClean="0">
                <a:sym typeface="Helvetica Light"/>
                <a:hlinkClick r:id="rId13"/>
              </a:rPr>
              <a:t> model documentation </a:t>
            </a:r>
            <a:r>
              <a:rPr lang="fr-FR" altLang="fr-FR" sz="2000" dirty="0" smtClean="0">
                <a:sym typeface="Helvetica Light"/>
              </a:rPr>
              <a:t>(v2.4) 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4"/>
              </a:rPr>
              <a:t>Ontology</a:t>
            </a:r>
            <a:r>
              <a:rPr lang="fr-FR" altLang="fr-FR" sz="1800" dirty="0" smtClean="0">
                <a:sym typeface="Helvetica Light"/>
              </a:rPr>
              <a:t> 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636" flipH="1">
            <a:off x="5916218" y="7124376"/>
            <a:ext cx="765181" cy="76518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6364">
            <a:off x="9635743" y="6866400"/>
            <a:ext cx="765181" cy="765181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9819" flipH="1">
            <a:off x="7602514" y="4669290"/>
            <a:ext cx="765181" cy="765181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1644914" y="8047300"/>
            <a:ext cx="31641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000" dirty="0" err="1" smtClean="0">
                <a:sym typeface="Helvetica Light"/>
                <a:hlinkClick r:id="rId16"/>
              </a:rPr>
              <a:t>Conceptual</a:t>
            </a:r>
            <a:r>
              <a:rPr lang="fr-FR" altLang="fr-FR" sz="2000" dirty="0" smtClean="0">
                <a:sym typeface="Helvetica Light"/>
                <a:hlinkClick r:id="rId16"/>
              </a:rPr>
              <a:t> model documentation</a:t>
            </a:r>
            <a:endParaRPr lang="fr-FR" altLang="fr-FR" sz="2000" dirty="0" smtClean="0">
              <a:sym typeface="Helvetica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23871" y="8522182"/>
            <a:ext cx="1397690" cy="27699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fr-FR" altLang="fr-FR" sz="1200" dirty="0" smtClean="0">
                <a:sym typeface="Helvetica Light"/>
                <a:hlinkClick r:id="rId17"/>
              </a:rPr>
              <a:t>http://www.ifla.org</a:t>
            </a:r>
            <a:endParaRPr lang="fr-FR" altLang="fr-FR" sz="12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674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Data </a:t>
            </a:r>
            <a:r>
              <a:rPr lang="fr-FR" altLang="fr-FR" dirty="0" err="1" smtClean="0"/>
              <a:t>access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5A96DF8-C230-40E3-B0E9-18331B4ED966}" type="slidenum">
              <a:rPr lang="fr-FR" altLang="fr-FR" smtClean="0"/>
              <a:pPr/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07742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fr-FR" altLang="fr-FR" dirty="0" smtClean="0"/>
              <a:t>Data </a:t>
            </a:r>
            <a:r>
              <a:rPr lang="fr-FR" altLang="fr-FR" dirty="0" err="1" smtClean="0"/>
              <a:t>access</a:t>
            </a: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4C5E9B26-0A83-469E-AEFC-080FBC9320BF}" type="slidenum">
              <a:rPr lang="fr-FR" altLang="fr-FR" smtClean="0"/>
              <a:pPr/>
              <a:t>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fr-FR" altLang="fr-FR" sz="5400" dirty="0" smtClean="0"/>
              <a:t>Access for </a:t>
            </a:r>
            <a:r>
              <a:rPr lang="fr-FR" altLang="fr-FR" sz="5400" dirty="0" err="1" smtClean="0"/>
              <a:t>humans</a:t>
            </a:r>
            <a:r>
              <a:rPr lang="fr-FR" altLang="fr-FR" sz="5400" dirty="0" smtClean="0"/>
              <a:t> &amp; machines</a:t>
            </a:r>
            <a:endParaRPr lang="fr-FR" alt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476433" y="2965915"/>
            <a:ext cx="6193096" cy="5246824"/>
            <a:chOff x="5295176" y="3797173"/>
            <a:chExt cx="6193096" cy="524682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5176" y="3797173"/>
              <a:ext cx="3510283" cy="3926821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074" y="4649599"/>
              <a:ext cx="3622198" cy="354197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920813" y="8582332"/>
              <a:ext cx="4395788" cy="461665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altLang="fr-FR" sz="2400" dirty="0" smtClean="0">
                  <a:sym typeface="Helvetica Light"/>
                  <a:hlinkClick r:id="rId5"/>
                </a:rPr>
                <a:t>http</a:t>
              </a:r>
              <a:r>
                <a:rPr lang="fr-FR" altLang="fr-FR" sz="2400" dirty="0">
                  <a:sym typeface="Helvetica Light"/>
                  <a:hlinkClick r:id="rId5"/>
                </a:rPr>
                <a:t>://overture.doremus.org/</a:t>
              </a:r>
              <a:r>
                <a:rPr lang="fr-FR" altLang="fr-FR" sz="2400" dirty="0">
                  <a:sym typeface="Helvetica Light"/>
                </a:rPr>
                <a:t> </a:t>
              </a: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27" y="2965915"/>
            <a:ext cx="1790700" cy="121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4650" y="3343824"/>
            <a:ext cx="437549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dirty="0">
                <a:hlinkClick r:id="rId7"/>
              </a:rPr>
              <a:t>http://data.doremus.org/sparql </a:t>
            </a:r>
            <a:r>
              <a:rPr lang="fr-FR" altLang="fr-FR" sz="2400" dirty="0" smtClean="0">
                <a:sym typeface="Helvetica Light"/>
              </a:rPr>
              <a:t> </a:t>
            </a:r>
            <a:endParaRPr lang="fr-FR" altLang="fr-FR" sz="2400" dirty="0"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74650" y="6671682"/>
            <a:ext cx="5914345" cy="8309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fr-FR" altLang="fr-FR" sz="2400" u="sng" dirty="0">
                <a:hlinkClick r:id="rId8"/>
              </a:rPr>
              <a:t>https://</a:t>
            </a:r>
            <a:r>
              <a:rPr lang="fr-FR" altLang="fr-FR" sz="2400" u="sng" dirty="0" smtClean="0">
                <a:hlinkClick r:id="rId8"/>
              </a:rPr>
              <a:t>github.com/DOREMUS-ANR/knowledge-base/tree/master/data</a:t>
            </a:r>
            <a:endParaRPr lang="fr-FR" alt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49" y="4694714"/>
            <a:ext cx="2497456" cy="15144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074650" y="5221088"/>
            <a:ext cx="437549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altLang="fr-FR" sz="2400" dirty="0" smtClean="0">
                <a:solidFill>
                  <a:srgbClr val="FF0000"/>
                </a:solidFill>
              </a:rPr>
              <a:t>http://data.doremus.org/api </a:t>
            </a:r>
            <a:r>
              <a:rPr lang="fr-FR" altLang="fr-FR" sz="2400" dirty="0" smtClean="0">
                <a:solidFill>
                  <a:srgbClr val="FF0000"/>
                </a:solidFill>
                <a:sym typeface="Helvetica Light"/>
              </a:rPr>
              <a:t> </a:t>
            </a:r>
            <a:endParaRPr lang="fr-FR" altLang="fr-FR" sz="2400" dirty="0">
              <a:solidFill>
                <a:srgbClr val="FF0000"/>
              </a:solidFill>
              <a:sym typeface="Helvetica Ligh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29" y="6485888"/>
            <a:ext cx="1484097" cy="1484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26642" y="6968596"/>
            <a:ext cx="926432" cy="379591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DUMP</a:t>
            </a:r>
            <a:endParaRPr kumimoji="0" lang="fr-FR" altLang="fr-FR" sz="1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619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ersonnalisé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00"/>
      </a:hlink>
      <a:folHlink>
        <a:srgbClr val="000000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Personnalisé 2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1888</Words>
  <Application>Microsoft Macintosh PowerPoint</Application>
  <PresentationFormat>Personnalisé</PresentationFormat>
  <Paragraphs>619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Helvetica Light</vt:lpstr>
      <vt:lpstr>Helvetica Neue</vt:lpstr>
      <vt:lpstr>Times New Roman</vt:lpstr>
      <vt:lpstr>Wingdings</vt:lpstr>
      <vt:lpstr>White</vt:lpstr>
      <vt:lpstr>Présentation PowerPoint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Data access</vt:lpstr>
      <vt:lpstr>Data access</vt:lpstr>
      <vt:lpstr>Data model overview</vt:lpstr>
      <vt:lpstr>Data model overview</vt:lpstr>
      <vt:lpstr>Data model overview</vt:lpstr>
      <vt:lpstr>Data model overview</vt:lpstr>
      <vt:lpstr>Data model overview</vt:lpstr>
      <vt:lpstr>Data model overview</vt:lpstr>
      <vt:lpstr>Original notice in BNF catalog</vt:lpstr>
      <vt:lpstr>RDF graph</vt:lpstr>
      <vt:lpstr>RDF graph</vt:lpstr>
      <vt:lpstr>Sparql query</vt:lpstr>
      <vt:lpstr>Sarql query</vt:lpstr>
      <vt:lpstr>Data model overview</vt:lpstr>
      <vt:lpstr>Original notice in BNF catalog</vt:lpstr>
      <vt:lpstr>Sparql query</vt:lpstr>
      <vt:lpstr>Data model overview</vt:lpstr>
      <vt:lpstr>Data model overview</vt:lpstr>
      <vt:lpstr>Data model overview</vt:lpstr>
      <vt:lpstr>Data model overview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mediatheque29</dc:creator>
  <cp:lastModifiedBy>Jean Delahousse</cp:lastModifiedBy>
  <cp:revision>1351</cp:revision>
  <cp:lastPrinted>2017-03-14T13:59:19Z</cp:lastPrinted>
  <dcterms:modified xsi:type="dcterms:W3CDTF">2017-11-25T12:35:08Z</dcterms:modified>
</cp:coreProperties>
</file>